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83" r:id="rId2"/>
    <p:sldId id="284" r:id="rId3"/>
    <p:sldId id="285" r:id="rId4"/>
    <p:sldId id="324" r:id="rId5"/>
    <p:sldId id="286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287" r:id="rId24"/>
    <p:sldId id="322" r:id="rId25"/>
    <p:sldId id="323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7" r:id="rId48"/>
    <p:sldId id="352" r:id="rId49"/>
    <p:sldId id="353" r:id="rId50"/>
    <p:sldId id="355" r:id="rId51"/>
    <p:sldId id="354" r:id="rId52"/>
    <p:sldId id="356" r:id="rId53"/>
    <p:sldId id="346" r:id="rId54"/>
    <p:sldId id="357" r:id="rId55"/>
    <p:sldId id="358" r:id="rId56"/>
    <p:sldId id="359" r:id="rId57"/>
    <p:sldId id="349" r:id="rId58"/>
    <p:sldId id="360" r:id="rId59"/>
    <p:sldId id="361" r:id="rId60"/>
    <p:sldId id="348" r:id="rId61"/>
    <p:sldId id="362" r:id="rId62"/>
    <p:sldId id="351" r:id="rId63"/>
    <p:sldId id="363" r:id="rId64"/>
    <p:sldId id="364" r:id="rId65"/>
    <p:sldId id="365" r:id="rId66"/>
    <p:sldId id="366" r:id="rId67"/>
    <p:sldId id="350" r:id="rId68"/>
    <p:sldId id="367" r:id="rId69"/>
    <p:sldId id="368" r:id="rId70"/>
    <p:sldId id="369" r:id="rId71"/>
    <p:sldId id="370" r:id="rId72"/>
    <p:sldId id="371" r:id="rId73"/>
    <p:sldId id="372" r:id="rId7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B66"/>
    <a:srgbClr val="BFD1FF"/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>
        <p:scale>
          <a:sx n="50" d="100"/>
          <a:sy n="50" d="100"/>
        </p:scale>
        <p:origin x="1088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1E8E7-F4D2-457D-904C-B8B1F4D1AAA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7C445-C0CC-4382-9D8A-77F42F7DC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3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3F66C-7E73-250D-5A0E-BC2984C459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17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6AF99DC-6A51-6A10-1FCB-EC0C542B2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2948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05C7523-6BAE-FAB2-A691-047E9DD77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Presented By – </a:t>
            </a:r>
            <a:r>
              <a:rPr lang="en-US" dirty="0">
                <a:solidFill>
                  <a:srgbClr val="FFFF00"/>
                </a:solidFill>
              </a:rPr>
              <a:t>200021</a:t>
            </a:r>
            <a:r>
              <a:rPr lang="en-BD" dirty="0">
                <a:solidFill>
                  <a:srgbClr val="FFFF00"/>
                </a:solidFill>
              </a:rPr>
              <a:t>XYZ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303295-08E8-B229-B771-FE734E0E5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2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36195EC-598A-15A5-3382-0A46F4599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2948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5680D34-DBC2-01E8-F5E4-20E0C0135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Presented By – </a:t>
            </a:r>
            <a:r>
              <a:rPr lang="en-US" dirty="0">
                <a:solidFill>
                  <a:srgbClr val="FFFF00"/>
                </a:solidFill>
              </a:rPr>
              <a:t>200021</a:t>
            </a:r>
            <a:r>
              <a:rPr lang="en-BD" dirty="0">
                <a:solidFill>
                  <a:srgbClr val="FFFF00"/>
                </a:solidFill>
              </a:rPr>
              <a:t>XYZ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B8D145-6C20-6BAA-A555-E72C2B0FB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47F019A-9517-0DFF-CE40-F0F1305C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5DF581-3B86-9C91-59B9-772B1ED9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9487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11723E-5918-7E77-4B4D-A1C56FFF7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Presented By – </a:t>
            </a:r>
            <a:r>
              <a:rPr lang="en-US" dirty="0">
                <a:solidFill>
                  <a:srgbClr val="FFFF00"/>
                </a:solidFill>
              </a:rPr>
              <a:t>200021</a:t>
            </a:r>
            <a:r>
              <a:rPr lang="en-BD" dirty="0">
                <a:solidFill>
                  <a:srgbClr val="FFFF00"/>
                </a:solidFill>
              </a:rPr>
              <a:t>XYZ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633298-A04F-CD29-C650-5DDFB8C3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1C98149-685A-B7B2-6700-A245CB7FE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2948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AF762A3-912D-F8AC-34F1-3594900FA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Presented By – </a:t>
            </a:r>
            <a:r>
              <a:rPr lang="en-US" dirty="0">
                <a:solidFill>
                  <a:srgbClr val="FFFF00"/>
                </a:solidFill>
              </a:rPr>
              <a:t>200021</a:t>
            </a:r>
            <a:r>
              <a:rPr lang="en-BD" dirty="0">
                <a:solidFill>
                  <a:srgbClr val="FFFF00"/>
                </a:solidFill>
              </a:rPr>
              <a:t>XYZ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EA0BB1E-D240-8926-DE7D-247D8F4A3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2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ADE58D3-0D7F-0267-7D7F-5D1D4A8A1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948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348698C-94BD-13DA-5753-4C4270014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Presented By – </a:t>
            </a:r>
            <a:r>
              <a:rPr lang="en-US" dirty="0">
                <a:solidFill>
                  <a:srgbClr val="FFFF00"/>
                </a:solidFill>
              </a:rPr>
              <a:t>200021</a:t>
            </a:r>
            <a:r>
              <a:rPr lang="en-BD" dirty="0">
                <a:solidFill>
                  <a:srgbClr val="FFFF00"/>
                </a:solidFill>
              </a:rPr>
              <a:t>XYZ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7F08D61-A275-2ED8-0CA1-FE7AB05F8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8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312E70-0BD6-260B-7FA7-C0952AFD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948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D436B0-2561-22FF-FFFC-773B49288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Presented By – </a:t>
            </a:r>
            <a:r>
              <a:rPr lang="en-US" dirty="0">
                <a:solidFill>
                  <a:srgbClr val="FFFF00"/>
                </a:solidFill>
              </a:rPr>
              <a:t>200021</a:t>
            </a:r>
            <a:r>
              <a:rPr lang="en-BD" dirty="0">
                <a:solidFill>
                  <a:srgbClr val="FFFF00"/>
                </a:solidFill>
              </a:rPr>
              <a:t>XYZ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DBBC50B-7270-39EB-A947-BF8586DDF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5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A155866-0C56-335A-A43F-552E92867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2948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20E15C-DA0C-9CDA-A363-2E637D5DC2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Presented By – </a:t>
            </a:r>
            <a:r>
              <a:rPr lang="en-US" dirty="0">
                <a:solidFill>
                  <a:srgbClr val="FFFF00"/>
                </a:solidFill>
              </a:rPr>
              <a:t>200021</a:t>
            </a:r>
            <a:r>
              <a:rPr lang="en-BD" dirty="0">
                <a:solidFill>
                  <a:srgbClr val="FFFF00"/>
                </a:solidFill>
              </a:rPr>
              <a:t>XYZ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77E9E95-0EC3-BAB4-3089-48858720D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09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726FDD6-4286-2D20-ACFA-B4418A369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2948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4E50DE8-0BBA-DE98-BE64-B146E95C2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Presented By – </a:t>
            </a:r>
            <a:r>
              <a:rPr lang="en-US" dirty="0">
                <a:solidFill>
                  <a:srgbClr val="FFFF00"/>
                </a:solidFill>
              </a:rPr>
              <a:t>200021</a:t>
            </a:r>
            <a:r>
              <a:rPr lang="en-BD" dirty="0">
                <a:solidFill>
                  <a:srgbClr val="FFFF00"/>
                </a:solidFill>
              </a:rPr>
              <a:t>XYZ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9DD7B48-9295-192F-826D-2E67098FD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9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C9B5B6C-0144-77D1-329B-8614F5D4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948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D7495E2-AAE3-837D-8039-5C90E61BA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Presented By – </a:t>
            </a:r>
            <a:r>
              <a:rPr lang="en-US" dirty="0">
                <a:solidFill>
                  <a:srgbClr val="FFFF00"/>
                </a:solidFill>
              </a:rPr>
              <a:t>200021</a:t>
            </a:r>
            <a:r>
              <a:rPr lang="en-BD" dirty="0">
                <a:solidFill>
                  <a:srgbClr val="FFFF00"/>
                </a:solidFill>
              </a:rPr>
              <a:t>XYZ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9EE927-F2A8-97A3-6A76-7820AF504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1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4089BB-928C-4EC2-BDB8-11CEE2FE23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948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E8B3E4C-1A8D-D5CF-7C2D-21F8B0035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Presented By – </a:t>
            </a:r>
            <a:r>
              <a:rPr lang="en-US" dirty="0">
                <a:solidFill>
                  <a:srgbClr val="FFFF00"/>
                </a:solidFill>
              </a:rPr>
              <a:t>200021</a:t>
            </a:r>
            <a:r>
              <a:rPr lang="en-BD" dirty="0">
                <a:solidFill>
                  <a:srgbClr val="FFFF00"/>
                </a:solidFill>
              </a:rPr>
              <a:t>XYZ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1142015-B663-283E-75B0-A92CCD548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4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09166-D9CC-4787-FECD-263BD10015F0}"/>
              </a:ext>
            </a:extLst>
          </p:cNvPr>
          <p:cNvSpPr/>
          <p:nvPr userDrawn="1"/>
        </p:nvSpPr>
        <p:spPr>
          <a:xfrm>
            <a:off x="0" y="6311900"/>
            <a:ext cx="12201236" cy="546100"/>
          </a:xfrm>
          <a:prstGeom prst="rect">
            <a:avLst/>
          </a:prstGeom>
          <a:solidFill>
            <a:srgbClr val="001B66"/>
          </a:solidFill>
          <a:ln>
            <a:solidFill>
              <a:srgbClr val="001B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2948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Presented By – </a:t>
            </a:r>
            <a:r>
              <a:rPr lang="en-US" dirty="0">
                <a:solidFill>
                  <a:srgbClr val="FFFF00"/>
                </a:solidFill>
              </a:rPr>
              <a:t>200021</a:t>
            </a:r>
            <a:r>
              <a:rPr lang="en-BD" dirty="0">
                <a:solidFill>
                  <a:srgbClr val="FFFF00"/>
                </a:solidFill>
              </a:rPr>
              <a:t>XYZ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6118-F558-4478-80BF-767359AFE68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28A352-7B3A-456E-60FD-E9A863E1932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3" t="192" r="379" b="80479"/>
          <a:stretch>
            <a:fillRect/>
          </a:stretch>
        </p:blipFill>
        <p:spPr>
          <a:xfrm>
            <a:off x="6049819" y="0"/>
            <a:ext cx="614218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0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662C64-160E-59F2-3CE9-32EBE084C6C7}"/>
              </a:ext>
            </a:extLst>
          </p:cNvPr>
          <p:cNvSpPr txBox="1"/>
          <p:nvPr/>
        </p:nvSpPr>
        <p:spPr>
          <a:xfrm>
            <a:off x="194175" y="524166"/>
            <a:ext cx="7669429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600" b="1" i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EEE 4XXX</a:t>
            </a:r>
            <a:r>
              <a:rPr lang="en-GB" sz="1600" i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GB" sz="1600" b="1" i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ELECTRICAL AND ELECTRONIC</a:t>
            </a:r>
            <a:r>
              <a:rPr lang="en-GB" sz="16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</a:t>
            </a:r>
            <a:r>
              <a:rPr lang="en-GB" sz="1600" b="1" i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LABORATORY</a:t>
            </a:r>
            <a:endParaRPr lang="en-GB" sz="1600" i="1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30FE0C-77CE-6780-67FB-005678B13797}"/>
              </a:ext>
            </a:extLst>
          </p:cNvPr>
          <p:cNvSpPr/>
          <p:nvPr/>
        </p:nvSpPr>
        <p:spPr>
          <a:xfrm>
            <a:off x="3952690" y="6292334"/>
            <a:ext cx="5489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Creating Global Citizens Rooted with Islamic Values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048BC-1A84-7BE5-6C6E-83D0958646B4}"/>
              </a:ext>
            </a:extLst>
          </p:cNvPr>
          <p:cNvSpPr txBox="1"/>
          <p:nvPr/>
        </p:nvSpPr>
        <p:spPr>
          <a:xfrm>
            <a:off x="194175" y="146110"/>
            <a:ext cx="874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ambria" panose="02040503050406030204" pitchFamily="18" charset="0"/>
                <a:ea typeface="Cambria" panose="02040503050406030204" pitchFamily="18" charset="0"/>
              </a:rPr>
              <a:t>FINAL PROJECT DEMONESTRATION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1CA57-80E5-8B96-7AAF-6737A3FA772E}"/>
              </a:ext>
            </a:extLst>
          </p:cNvPr>
          <p:cNvSpPr txBox="1"/>
          <p:nvPr/>
        </p:nvSpPr>
        <p:spPr>
          <a:xfrm>
            <a:off x="194175" y="1047386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ambria" panose="02040503050406030204" pitchFamily="18" charset="0"/>
                <a:ea typeface="Cambria" panose="02040503050406030204" pitchFamily="18" charset="0"/>
              </a:rPr>
              <a:t>PROJECT TITLE: </a:t>
            </a:r>
            <a:r>
              <a:rPr lang="en-GB" sz="2800" i="1" dirty="0">
                <a:latin typeface="Cambria" panose="02040503050406030204" pitchFamily="18" charset="0"/>
                <a:ea typeface="Cambria" panose="02040503050406030204" pitchFamily="18" charset="0"/>
              </a:rPr>
              <a:t>Design of Voltage Divider Circuit</a:t>
            </a:r>
            <a:endParaRPr lang="en-GB" sz="32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2" descr="We Get Your Visa for Iran - Visa on Arrival | AriaMedTour">
            <a:extLst>
              <a:ext uri="{FF2B5EF4-FFF2-40B4-BE49-F238E27FC236}">
                <a16:creationId xmlns:a16="http://schemas.microsoft.com/office/drawing/2014/main" id="{39112915-2010-554C-6A18-6C424E8A8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85" y="2090543"/>
            <a:ext cx="1343463" cy="13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AC81915-B80F-CCE8-662C-07DEC4FF003B}"/>
              </a:ext>
            </a:extLst>
          </p:cNvPr>
          <p:cNvSpPr txBox="1">
            <a:spLocks/>
          </p:cNvSpPr>
          <p:nvPr/>
        </p:nvSpPr>
        <p:spPr>
          <a:xfrm>
            <a:off x="3288191" y="3434006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D" sz="1200" dirty="0"/>
              <a:t>First Name M. Last Name</a:t>
            </a:r>
          </a:p>
          <a:p>
            <a:r>
              <a:rPr lang="en-US" sz="2000" dirty="0"/>
              <a:t>200021</a:t>
            </a:r>
            <a:r>
              <a:rPr lang="en-BD" sz="2000" dirty="0"/>
              <a:t>XYZ</a:t>
            </a:r>
          </a:p>
        </p:txBody>
      </p:sp>
      <p:pic>
        <p:nvPicPr>
          <p:cNvPr id="9" name="Picture 2" descr="We Get Your Visa for Iran - Visa on Arrival | AriaMedTour">
            <a:extLst>
              <a:ext uri="{FF2B5EF4-FFF2-40B4-BE49-F238E27FC236}">
                <a16:creationId xmlns:a16="http://schemas.microsoft.com/office/drawing/2014/main" id="{0A6A945F-769D-2109-B09A-3F6E2F0A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834" y="2090543"/>
            <a:ext cx="1343463" cy="13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FD8C22-914B-30B3-2424-474EC5AFD801}"/>
              </a:ext>
            </a:extLst>
          </p:cNvPr>
          <p:cNvSpPr txBox="1">
            <a:spLocks/>
          </p:cNvSpPr>
          <p:nvPr/>
        </p:nvSpPr>
        <p:spPr>
          <a:xfrm>
            <a:off x="5541376" y="3441041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D" sz="1200" dirty="0"/>
              <a:t>First Name M. Last Name</a:t>
            </a:r>
          </a:p>
          <a:p>
            <a:r>
              <a:rPr lang="en-US" sz="2000" dirty="0"/>
              <a:t>200021</a:t>
            </a:r>
            <a:r>
              <a:rPr lang="en-BD" sz="2000" dirty="0"/>
              <a:t>XYZ</a:t>
            </a:r>
          </a:p>
        </p:txBody>
      </p:sp>
      <p:pic>
        <p:nvPicPr>
          <p:cNvPr id="11" name="Picture 2" descr="We Get Your Visa for Iran - Visa on Arrival | AriaMedTour">
            <a:extLst>
              <a:ext uri="{FF2B5EF4-FFF2-40B4-BE49-F238E27FC236}">
                <a16:creationId xmlns:a16="http://schemas.microsoft.com/office/drawing/2014/main" id="{4A5A7F9A-5589-F24D-F5C8-5FA13AE19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19" y="2097578"/>
            <a:ext cx="1343463" cy="13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7343221-5091-7091-6D71-85129B424A15}"/>
              </a:ext>
            </a:extLst>
          </p:cNvPr>
          <p:cNvSpPr txBox="1">
            <a:spLocks/>
          </p:cNvSpPr>
          <p:nvPr/>
        </p:nvSpPr>
        <p:spPr>
          <a:xfrm>
            <a:off x="7914318" y="3431592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D" sz="1200" dirty="0"/>
              <a:t>First Name M. Last Name</a:t>
            </a:r>
          </a:p>
          <a:p>
            <a:r>
              <a:rPr lang="en-US" sz="2000" dirty="0"/>
              <a:t>200021</a:t>
            </a:r>
            <a:r>
              <a:rPr lang="en-BD" sz="2000" dirty="0"/>
              <a:t>XYZ</a:t>
            </a:r>
          </a:p>
        </p:txBody>
      </p:sp>
      <p:pic>
        <p:nvPicPr>
          <p:cNvPr id="13" name="Picture 2" descr="We Get Your Visa for Iran - Visa on Arrival | AriaMedTour">
            <a:extLst>
              <a:ext uri="{FF2B5EF4-FFF2-40B4-BE49-F238E27FC236}">
                <a16:creationId xmlns:a16="http://schemas.microsoft.com/office/drawing/2014/main" id="{6A4B5566-886C-D373-2B82-EA87514F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961" y="2088129"/>
            <a:ext cx="1343463" cy="13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AD73171-EE75-FFD8-FB13-76186496A222}"/>
              </a:ext>
            </a:extLst>
          </p:cNvPr>
          <p:cNvSpPr txBox="1">
            <a:spLocks/>
          </p:cNvSpPr>
          <p:nvPr/>
        </p:nvSpPr>
        <p:spPr>
          <a:xfrm>
            <a:off x="4308795" y="1662661"/>
            <a:ext cx="3033537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D" cap="small" dirty="0"/>
              <a:t>Submitted by – Group A.XY</a:t>
            </a:r>
            <a:endParaRPr lang="en-BD" sz="2800" cap="small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A5FB2F-9F79-C8D5-D655-478AFDCB33B2}"/>
              </a:ext>
            </a:extLst>
          </p:cNvPr>
          <p:cNvSpPr txBox="1">
            <a:spLocks/>
          </p:cNvSpPr>
          <p:nvPr/>
        </p:nvSpPr>
        <p:spPr>
          <a:xfrm>
            <a:off x="915249" y="3436376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D" sz="1200" dirty="0"/>
              <a:t>First Name M. Last Name</a:t>
            </a:r>
          </a:p>
          <a:p>
            <a:r>
              <a:rPr lang="en-US" sz="2000" dirty="0"/>
              <a:t>200021</a:t>
            </a:r>
            <a:r>
              <a:rPr lang="en-BD" sz="2000" dirty="0"/>
              <a:t>XYZ</a:t>
            </a:r>
          </a:p>
        </p:txBody>
      </p:sp>
    </p:spTree>
    <p:extLst>
      <p:ext uri="{BB962C8B-B14F-4D97-AF65-F5344CB8AC3E}">
        <p14:creationId xmlns:p14="http://schemas.microsoft.com/office/powerpoint/2010/main" val="813472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19CF1-C50F-95A2-6EB6-E8C8BC604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9BF6-9556-B173-F2C1-E4E2D9F41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CD539-DF05-603C-B95A-ABDD76262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83072-7F33-5951-3677-0619FD86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10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3493F3-AB0B-634F-2BB0-95EF0007A259}"/>
              </a:ext>
            </a:extLst>
          </p:cNvPr>
          <p:cNvSpPr/>
          <p:nvPr/>
        </p:nvSpPr>
        <p:spPr>
          <a:xfrm>
            <a:off x="838198" y="745415"/>
            <a:ext cx="420543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INTRODCUTION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9E4CD5-0FD9-590A-072E-144DBF7AAEDA}"/>
              </a:ext>
            </a:extLst>
          </p:cNvPr>
          <p:cNvSpPr/>
          <p:nvPr/>
        </p:nvSpPr>
        <p:spPr>
          <a:xfrm>
            <a:off x="838199" y="2010268"/>
            <a:ext cx="5858934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ACQUISITION SYSTEMS (DAQS)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A81237-C4D9-B553-817E-9003433DB7CC}"/>
              </a:ext>
            </a:extLst>
          </p:cNvPr>
          <p:cNvSpPr/>
          <p:nvPr/>
        </p:nvSpPr>
        <p:spPr>
          <a:xfrm>
            <a:off x="838198" y="3000868"/>
            <a:ext cx="5858934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COMMUNICATIONS SYSTEMS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A77B5C-9F32-E492-0FC0-12F6E849400F}"/>
              </a:ext>
            </a:extLst>
          </p:cNvPr>
          <p:cNvSpPr/>
          <p:nvPr/>
        </p:nvSpPr>
        <p:spPr>
          <a:xfrm>
            <a:off x="838197" y="3991468"/>
            <a:ext cx="5858934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TEST EQUIPMENT (ATE)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DE69D9-8946-51E6-72A7-9EB91C0ED989}"/>
              </a:ext>
            </a:extLst>
          </p:cNvPr>
          <p:cNvSpPr/>
          <p:nvPr/>
        </p:nvSpPr>
        <p:spPr>
          <a:xfrm>
            <a:off x="838196" y="4982068"/>
            <a:ext cx="5858934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&amp; VIDEO SIGNAL ROUTING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Presentation with pie chart">
            <a:extLst>
              <a:ext uri="{FF2B5EF4-FFF2-40B4-BE49-F238E27FC236}">
                <a16:creationId xmlns:a16="http://schemas.microsoft.com/office/drawing/2014/main" id="{C9AE4104-7EAD-FD4D-2F36-B47D48C22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8327" y="1526242"/>
            <a:ext cx="4522165" cy="45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62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9BF8D-8A4C-FE55-E373-C5E633D1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B1DF2-471D-5429-B287-CC7F0739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BC8D-5C87-144B-169E-5D6546AFD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A14C-1504-9898-F011-5B30CA7F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11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608A3E-E970-7661-C8D6-B1738B62F3CC}"/>
              </a:ext>
            </a:extLst>
          </p:cNvPr>
          <p:cNvSpPr/>
          <p:nvPr/>
        </p:nvSpPr>
        <p:spPr>
          <a:xfrm>
            <a:off x="838198" y="745415"/>
            <a:ext cx="420543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4E307D1A-5ACC-9A35-999E-02DF528B93F9}"/>
              </a:ext>
            </a:extLst>
          </p:cNvPr>
          <p:cNvSpPr/>
          <p:nvPr/>
        </p:nvSpPr>
        <p:spPr>
          <a:xfrm>
            <a:off x="428609" y="2034630"/>
            <a:ext cx="5382554" cy="3586128"/>
          </a:xfrm>
          <a:custGeom>
            <a:avLst/>
            <a:gdLst/>
            <a:ahLst/>
            <a:cxnLst/>
            <a:rect l="l" t="t" r="r" b="b"/>
            <a:pathLst>
              <a:path w="8576351" h="5713994">
                <a:moveTo>
                  <a:pt x="0" y="0"/>
                </a:moveTo>
                <a:lnTo>
                  <a:pt x="8576351" y="0"/>
                </a:lnTo>
                <a:lnTo>
                  <a:pt x="8576351" y="5713993"/>
                </a:lnTo>
                <a:lnTo>
                  <a:pt x="0" y="571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32CD29-AA1E-2576-678B-2FBF54503735}"/>
              </a:ext>
            </a:extLst>
          </p:cNvPr>
          <p:cNvSpPr/>
          <p:nvPr/>
        </p:nvSpPr>
        <p:spPr>
          <a:xfrm>
            <a:off x="6159366" y="2034630"/>
            <a:ext cx="5632900" cy="100484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NEED TO HANDLE BIPOLAR SIGNALS (-2V TO +2V)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2FC17F-C88F-29C7-70A7-A639A04710BF}"/>
              </a:ext>
            </a:extLst>
          </p:cNvPr>
          <p:cNvSpPr/>
          <p:nvPr/>
        </p:nvSpPr>
        <p:spPr>
          <a:xfrm>
            <a:off x="6159366" y="4615912"/>
            <a:ext cx="5632900" cy="100484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NEED FOR LEVEL SHIFTING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E05DB5-E058-7807-E1B1-FC9F52F7820C}"/>
              </a:ext>
            </a:extLst>
          </p:cNvPr>
          <p:cNvSpPr/>
          <p:nvPr/>
        </p:nvSpPr>
        <p:spPr>
          <a:xfrm>
            <a:off x="6159366" y="3325271"/>
            <a:ext cx="5632900" cy="100484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LOGIC LOW LEVEL = 0V AND HIGH LEVEL = 1.4V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691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allAtOnce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5B5F7-EB41-2248-20CC-CD6518F9D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C57BB-58C6-7CC8-2B56-07D51941B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384E6-77B7-46E9-3B3C-E8D51B30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D2931-D12F-DEE6-FCAB-48E42453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DCA6118-F558-4478-80BF-767359AFE687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005544-09A0-88C5-7AB4-D30735D91B9B}"/>
              </a:ext>
            </a:extLst>
          </p:cNvPr>
          <p:cNvSpPr/>
          <p:nvPr/>
        </p:nvSpPr>
        <p:spPr>
          <a:xfrm>
            <a:off x="838198" y="745415"/>
            <a:ext cx="420543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9EDC2D-2F64-FEBE-241C-6AF1D1DE0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612914"/>
              </p:ext>
            </p:extLst>
          </p:nvPr>
        </p:nvGraphicFramePr>
        <p:xfrm>
          <a:off x="2032000" y="1616785"/>
          <a:ext cx="8128000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536330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53113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87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735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LOGIC HIGH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91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LOGIC LOW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26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CAPACITANCE (MAX)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45-50 pF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CHARGE INJECTION OVER THE FULL SIGNAL SWING RANGE (MAX)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4-8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358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SWITCHING ON TIME (TON) (AT RL = 1KΩ, CL = 10 PF) (MAX)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01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ANALOG SIGNAL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8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DISSIPATION (MAX)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10-15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mW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332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ON-RESISTANCE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5-15 </a:t>
                      </a:r>
                      <a:r>
                        <a:rPr lang="el-G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Ω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17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BANDWIDTH, -3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 MHz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980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0731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E3809-E3DF-A12C-1461-BC73E4961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9E537-B748-781C-14EF-9317CAC1A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2F04-42DD-23FC-9FF0-7C3BEBE6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A0460-0D72-96AE-C57B-A58DFBAF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13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090244-A618-2C16-C35D-F2FFFC3DE233}"/>
              </a:ext>
            </a:extLst>
          </p:cNvPr>
          <p:cNvSpPr/>
          <p:nvPr/>
        </p:nvSpPr>
        <p:spPr>
          <a:xfrm>
            <a:off x="838198" y="745415"/>
            <a:ext cx="5257802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METHODS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A45D57-349E-9B1E-2D17-7EF93BF76E4F}"/>
              </a:ext>
            </a:extLst>
          </p:cNvPr>
          <p:cNvSpPr/>
          <p:nvPr/>
        </p:nvSpPr>
        <p:spPr>
          <a:xfrm>
            <a:off x="838199" y="2010268"/>
            <a:ext cx="5257801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GATE LOGIC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E4FDDF-69D9-171B-D836-E3A60ED6AC5C}"/>
              </a:ext>
            </a:extLst>
          </p:cNvPr>
          <p:cNvSpPr/>
          <p:nvPr/>
        </p:nvSpPr>
        <p:spPr>
          <a:xfrm>
            <a:off x="838198" y="3137994"/>
            <a:ext cx="5257802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F63953-4AAA-21B3-3BAD-B2D066BE46E9}"/>
              </a:ext>
            </a:extLst>
          </p:cNvPr>
          <p:cNvSpPr/>
          <p:nvPr/>
        </p:nvSpPr>
        <p:spPr>
          <a:xfrm>
            <a:off x="838198" y="4265721"/>
            <a:ext cx="5257802" cy="962903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SHIFTER USING SUMMING AMPLIFIER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B00647-80FC-5EBE-2E87-54E5EC2A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275" y="2014131"/>
            <a:ext cx="5656434" cy="32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0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0605A-3888-3E48-BD21-A40A8A1F7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9539C-E618-BEA5-85D2-1D8CA7E8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FEA2-3CA5-A962-39C9-42214F1BF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0CA6A-D236-E1B4-D5D4-8BC0A11D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14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51D138-BEE7-EAA5-6A9C-B98612FD81B8}"/>
              </a:ext>
            </a:extLst>
          </p:cNvPr>
          <p:cNvSpPr/>
          <p:nvPr/>
        </p:nvSpPr>
        <p:spPr>
          <a:xfrm>
            <a:off x="3430804" y="816734"/>
            <a:ext cx="5330391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GATE LOGIC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Transmission Gate - Electronics-Lab.com">
            <a:extLst>
              <a:ext uri="{FF2B5EF4-FFF2-40B4-BE49-F238E27FC236}">
                <a16:creationId xmlns:a16="http://schemas.microsoft.com/office/drawing/2014/main" id="{CA966511-7AB9-6467-4B57-255B1F7A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25" y="1751047"/>
            <a:ext cx="10141748" cy="41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71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89AF9-AE61-757F-CC26-6AE0F542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14FE-3458-DDAD-935B-C5F28D23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EA09C-399A-F9EC-5D30-CB797A0E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1C83-4111-EB79-D727-65D9252B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276A8A-0A57-89B8-B640-EC64A6D97BAE}"/>
              </a:ext>
            </a:extLst>
          </p:cNvPr>
          <p:cNvSpPr/>
          <p:nvPr/>
        </p:nvSpPr>
        <p:spPr>
          <a:xfrm>
            <a:off x="3430804" y="816734"/>
            <a:ext cx="5330391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GATE LOGIC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Transmission Gate - Electronics-Lab.com">
            <a:extLst>
              <a:ext uri="{FF2B5EF4-FFF2-40B4-BE49-F238E27FC236}">
                <a16:creationId xmlns:a16="http://schemas.microsoft.com/office/drawing/2014/main" id="{2713010A-50A1-0689-3F66-C1565EC80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1" t="17031" b="12585"/>
          <a:stretch>
            <a:fillRect/>
          </a:stretch>
        </p:blipFill>
        <p:spPr bwMode="auto">
          <a:xfrm>
            <a:off x="838199" y="2242687"/>
            <a:ext cx="3793921" cy="290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F9B92F-4ED1-E9D8-C1FA-21C705F6489C}"/>
              </a:ext>
            </a:extLst>
          </p:cNvPr>
          <p:cNvSpPr/>
          <p:nvPr/>
        </p:nvSpPr>
        <p:spPr>
          <a:xfrm>
            <a:off x="6323396" y="2165685"/>
            <a:ext cx="4591652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 SWITCH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28019B-E2AE-010E-A84E-B5515E9A735C}"/>
              </a:ext>
            </a:extLst>
          </p:cNvPr>
          <p:cNvSpPr/>
          <p:nvPr/>
        </p:nvSpPr>
        <p:spPr>
          <a:xfrm>
            <a:off x="6323395" y="3257066"/>
            <a:ext cx="4591653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CONTROL = 1, B = A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044C88-FD50-79F8-419B-8FFAA55B4822}"/>
              </a:ext>
            </a:extLst>
          </p:cNvPr>
          <p:cNvSpPr/>
          <p:nvPr/>
        </p:nvSpPr>
        <p:spPr>
          <a:xfrm>
            <a:off x="6323395" y="4327732"/>
            <a:ext cx="4591653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CONTROL = 0, B = HI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39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C4437-DD9D-1792-0990-816C5A162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4CA0626-A75C-B62D-AE63-DFE834D74911}"/>
              </a:ext>
            </a:extLst>
          </p:cNvPr>
          <p:cNvSpPr/>
          <p:nvPr/>
        </p:nvSpPr>
        <p:spPr>
          <a:xfrm>
            <a:off x="4666299" y="816734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E5332-FD3A-7B7F-49EE-6FAD45CD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6E875-E955-18C9-8182-6B5AE923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9BF49-B57F-A24C-F456-D3B28A5D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16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E64937-4FC1-1490-3021-A06FB8C77ACA}"/>
              </a:ext>
            </a:extLst>
          </p:cNvPr>
          <p:cNvSpPr/>
          <p:nvPr/>
        </p:nvSpPr>
        <p:spPr>
          <a:xfrm>
            <a:off x="3430804" y="816734"/>
            <a:ext cx="5330391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GATE LOGIC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118C14-D5BC-BD71-5792-FF5E8606165B}"/>
              </a:ext>
            </a:extLst>
          </p:cNvPr>
          <p:cNvSpPr/>
          <p:nvPr/>
        </p:nvSpPr>
        <p:spPr>
          <a:xfrm>
            <a:off x="583934" y="2015408"/>
            <a:ext cx="4591653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CONTROL = 1, B = A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EA624B-101C-6A3B-F201-428067396360}"/>
              </a:ext>
            </a:extLst>
          </p:cNvPr>
          <p:cNvSpPr/>
          <p:nvPr/>
        </p:nvSpPr>
        <p:spPr>
          <a:xfrm>
            <a:off x="7016414" y="2015408"/>
            <a:ext cx="4591653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CONTROL = 0, B = HI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B64A66-EFB0-E866-AE17-82109CF0C20C}"/>
              </a:ext>
            </a:extLst>
          </p:cNvPr>
          <p:cNvSpPr/>
          <p:nvPr/>
        </p:nvSpPr>
        <p:spPr>
          <a:xfrm>
            <a:off x="1206083" y="5157676"/>
            <a:ext cx="3347353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PMOS ON, NMOS 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D06293-469A-391B-FE65-1C8E27F17757}"/>
              </a:ext>
            </a:extLst>
          </p:cNvPr>
          <p:cNvSpPr/>
          <p:nvPr/>
        </p:nvSpPr>
        <p:spPr>
          <a:xfrm>
            <a:off x="7505556" y="5157675"/>
            <a:ext cx="3613367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PMOS OFF, NMOS OFF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6EBF37-0A3F-B6C0-9469-52E74E64BDB4}"/>
              </a:ext>
            </a:extLst>
          </p:cNvPr>
          <p:cNvCxnSpPr/>
          <p:nvPr/>
        </p:nvCxnSpPr>
        <p:spPr>
          <a:xfrm>
            <a:off x="1627914" y="3480219"/>
            <a:ext cx="839888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B054E0-C2E7-6F7F-0253-E1E3B2240F7C}"/>
              </a:ext>
            </a:extLst>
          </p:cNvPr>
          <p:cNvCxnSpPr>
            <a:cxnSpLocks/>
          </p:cNvCxnSpPr>
          <p:nvPr/>
        </p:nvCxnSpPr>
        <p:spPr>
          <a:xfrm>
            <a:off x="2508850" y="3480219"/>
            <a:ext cx="79274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536B29-36B6-441B-22B3-53D75AEC5F79}"/>
              </a:ext>
            </a:extLst>
          </p:cNvPr>
          <p:cNvCxnSpPr/>
          <p:nvPr/>
        </p:nvCxnSpPr>
        <p:spPr>
          <a:xfrm>
            <a:off x="3319855" y="3480219"/>
            <a:ext cx="839888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01B576-F4A8-E997-5CC2-7E65C678E960}"/>
              </a:ext>
            </a:extLst>
          </p:cNvPr>
          <p:cNvCxnSpPr>
            <a:cxnSpLocks/>
          </p:cNvCxnSpPr>
          <p:nvPr/>
        </p:nvCxnSpPr>
        <p:spPr>
          <a:xfrm>
            <a:off x="1627914" y="4420019"/>
            <a:ext cx="2531829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D6462B-0F30-1836-EF6B-5286EBEA60CE}"/>
              </a:ext>
            </a:extLst>
          </p:cNvPr>
          <p:cNvCxnSpPr>
            <a:cxnSpLocks/>
          </p:cNvCxnSpPr>
          <p:nvPr/>
        </p:nvCxnSpPr>
        <p:spPr>
          <a:xfrm>
            <a:off x="1627914" y="3480219"/>
            <a:ext cx="0" cy="93980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D88798-50C3-85F8-51A3-8258C66987DE}"/>
              </a:ext>
            </a:extLst>
          </p:cNvPr>
          <p:cNvCxnSpPr>
            <a:cxnSpLocks/>
          </p:cNvCxnSpPr>
          <p:nvPr/>
        </p:nvCxnSpPr>
        <p:spPr>
          <a:xfrm>
            <a:off x="4159743" y="3480219"/>
            <a:ext cx="0" cy="93980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8B1D17-6DBB-567D-CCBD-A97FB164890E}"/>
              </a:ext>
            </a:extLst>
          </p:cNvPr>
          <p:cNvCxnSpPr>
            <a:cxnSpLocks/>
          </p:cNvCxnSpPr>
          <p:nvPr/>
        </p:nvCxnSpPr>
        <p:spPr>
          <a:xfrm>
            <a:off x="1063181" y="3950119"/>
            <a:ext cx="564733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BAA616-2887-7B08-9A8E-2D7FFAD6CAA8}"/>
              </a:ext>
            </a:extLst>
          </p:cNvPr>
          <p:cNvCxnSpPr>
            <a:cxnSpLocks/>
          </p:cNvCxnSpPr>
          <p:nvPr/>
        </p:nvCxnSpPr>
        <p:spPr>
          <a:xfrm>
            <a:off x="2508850" y="4420019"/>
            <a:ext cx="79274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586F33-01DA-B1E8-45F0-6AF37AA52B96}"/>
              </a:ext>
            </a:extLst>
          </p:cNvPr>
          <p:cNvCxnSpPr>
            <a:cxnSpLocks/>
          </p:cNvCxnSpPr>
          <p:nvPr/>
        </p:nvCxnSpPr>
        <p:spPr>
          <a:xfrm>
            <a:off x="4159743" y="3950119"/>
            <a:ext cx="564733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4EB546-3FDF-98CD-9EB7-A11C896B32C0}"/>
              </a:ext>
            </a:extLst>
          </p:cNvPr>
          <p:cNvSpPr txBox="1"/>
          <p:nvPr/>
        </p:nvSpPr>
        <p:spPr>
          <a:xfrm>
            <a:off x="4724476" y="3714522"/>
            <a:ext cx="451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928DA-C9DC-569F-EEFA-CC4B5CA62908}"/>
              </a:ext>
            </a:extLst>
          </p:cNvPr>
          <p:cNvSpPr txBox="1"/>
          <p:nvPr/>
        </p:nvSpPr>
        <p:spPr>
          <a:xfrm>
            <a:off x="725692" y="3714521"/>
            <a:ext cx="451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CC74BE-4143-7FF1-B028-D6C498CBA5CD}"/>
              </a:ext>
            </a:extLst>
          </p:cNvPr>
          <p:cNvCxnSpPr/>
          <p:nvPr/>
        </p:nvCxnSpPr>
        <p:spPr>
          <a:xfrm>
            <a:off x="8153400" y="3480219"/>
            <a:ext cx="839888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E781EA-EBD5-7A49-1DA2-A3BDB4A773B9}"/>
              </a:ext>
            </a:extLst>
          </p:cNvPr>
          <p:cNvCxnSpPr>
            <a:cxnSpLocks/>
          </p:cNvCxnSpPr>
          <p:nvPr/>
        </p:nvCxnSpPr>
        <p:spPr>
          <a:xfrm flipV="1">
            <a:off x="9034336" y="3155950"/>
            <a:ext cx="624014" cy="324269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004FB7-A100-2DB5-3D1D-C21F64E1361D}"/>
              </a:ext>
            </a:extLst>
          </p:cNvPr>
          <p:cNvCxnSpPr/>
          <p:nvPr/>
        </p:nvCxnSpPr>
        <p:spPr>
          <a:xfrm>
            <a:off x="9845341" y="3480219"/>
            <a:ext cx="839888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B4C7A8-8D9B-3C09-8ADF-BB98177AE943}"/>
              </a:ext>
            </a:extLst>
          </p:cNvPr>
          <p:cNvCxnSpPr>
            <a:cxnSpLocks/>
          </p:cNvCxnSpPr>
          <p:nvPr/>
        </p:nvCxnSpPr>
        <p:spPr>
          <a:xfrm>
            <a:off x="8153400" y="3480219"/>
            <a:ext cx="0" cy="93980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592A8A0-EEDB-77B1-A678-3E5A68D6F611}"/>
              </a:ext>
            </a:extLst>
          </p:cNvPr>
          <p:cNvCxnSpPr>
            <a:cxnSpLocks/>
          </p:cNvCxnSpPr>
          <p:nvPr/>
        </p:nvCxnSpPr>
        <p:spPr>
          <a:xfrm>
            <a:off x="10685229" y="3480219"/>
            <a:ext cx="0" cy="93980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64282C-76B6-AA11-F4E2-2C0154417E8D}"/>
              </a:ext>
            </a:extLst>
          </p:cNvPr>
          <p:cNvCxnSpPr>
            <a:cxnSpLocks/>
          </p:cNvCxnSpPr>
          <p:nvPr/>
        </p:nvCxnSpPr>
        <p:spPr>
          <a:xfrm>
            <a:off x="7588667" y="3950119"/>
            <a:ext cx="564733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044C55-F496-3D03-FF1E-D30DCD0AD1EF}"/>
              </a:ext>
            </a:extLst>
          </p:cNvPr>
          <p:cNvCxnSpPr>
            <a:cxnSpLocks/>
          </p:cNvCxnSpPr>
          <p:nvPr/>
        </p:nvCxnSpPr>
        <p:spPr>
          <a:xfrm flipV="1">
            <a:off x="9034336" y="4114800"/>
            <a:ext cx="725614" cy="305219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5AB08B-65C8-066E-5F82-2773DB25DEE7}"/>
              </a:ext>
            </a:extLst>
          </p:cNvPr>
          <p:cNvCxnSpPr>
            <a:cxnSpLocks/>
          </p:cNvCxnSpPr>
          <p:nvPr/>
        </p:nvCxnSpPr>
        <p:spPr>
          <a:xfrm>
            <a:off x="10685229" y="3950119"/>
            <a:ext cx="564733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8CB73F-0358-0187-A25F-1C942D6FD781}"/>
              </a:ext>
            </a:extLst>
          </p:cNvPr>
          <p:cNvSpPr txBox="1"/>
          <p:nvPr/>
        </p:nvSpPr>
        <p:spPr>
          <a:xfrm>
            <a:off x="11249962" y="3714522"/>
            <a:ext cx="451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47A305-CB6D-52B4-0D9A-90FF852331BE}"/>
              </a:ext>
            </a:extLst>
          </p:cNvPr>
          <p:cNvSpPr txBox="1"/>
          <p:nvPr/>
        </p:nvSpPr>
        <p:spPr>
          <a:xfrm>
            <a:off x="7251178" y="3714521"/>
            <a:ext cx="451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03C291-8D26-2C44-1428-0C814CFC3169}"/>
              </a:ext>
            </a:extLst>
          </p:cNvPr>
          <p:cNvCxnSpPr/>
          <p:nvPr/>
        </p:nvCxnSpPr>
        <p:spPr>
          <a:xfrm>
            <a:off x="8153400" y="4420019"/>
            <a:ext cx="839888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04A665-E41B-729C-446F-3CB36CC9882C}"/>
              </a:ext>
            </a:extLst>
          </p:cNvPr>
          <p:cNvCxnSpPr/>
          <p:nvPr/>
        </p:nvCxnSpPr>
        <p:spPr>
          <a:xfrm>
            <a:off x="9845341" y="4420019"/>
            <a:ext cx="839888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3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CBDA6-E437-9160-8915-CCBBBC71B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8E7E79A-0C22-B65A-700C-2801C8A69759}"/>
              </a:ext>
            </a:extLst>
          </p:cNvPr>
          <p:cNvSpPr/>
          <p:nvPr/>
        </p:nvSpPr>
        <p:spPr>
          <a:xfrm>
            <a:off x="4666299" y="816734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B6597-C269-B75E-69DB-216934F4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DCECB-0BC8-25B9-B6B4-3DBDBA9D0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6ED07-5BBB-68AD-A379-C9926ED4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DC7556-F187-FB47-F2A3-B65CDE8C5B96}"/>
              </a:ext>
            </a:extLst>
          </p:cNvPr>
          <p:cNvSpPr/>
          <p:nvPr/>
        </p:nvSpPr>
        <p:spPr>
          <a:xfrm>
            <a:off x="3430802" y="-986666"/>
            <a:ext cx="5330391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GATE LOGIC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6CCF5-E8D9-B885-9B6F-D504C15E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122" y="1911542"/>
            <a:ext cx="3665749" cy="40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53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8C9B1-644D-F1B4-8B01-95D2C5C9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C50B506-5FC8-8010-6AE7-60C5FFC3242E}"/>
              </a:ext>
            </a:extLst>
          </p:cNvPr>
          <p:cNvSpPr/>
          <p:nvPr/>
        </p:nvSpPr>
        <p:spPr>
          <a:xfrm>
            <a:off x="4666299" y="816734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0B6CC-0059-236E-2F3A-44AB4F02B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EA6F4-A2CE-DFDC-21EC-25C56A83B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0C1E3-8A64-11F3-E577-5ED56A75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CACCC5-0FB5-07BE-3DC2-824E7C5A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49" y="1911542"/>
            <a:ext cx="3665749" cy="406762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3DD2CB-EAD4-A37C-309F-18524C81B9ED}"/>
              </a:ext>
            </a:extLst>
          </p:cNvPr>
          <p:cNvSpPr/>
          <p:nvPr/>
        </p:nvSpPr>
        <p:spPr>
          <a:xfrm>
            <a:off x="6243782" y="2165685"/>
            <a:ext cx="5255491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Vout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Vin’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4836F7-B559-FE3C-F443-29F412BEED4A}"/>
              </a:ext>
            </a:extLst>
          </p:cNvPr>
          <p:cNvSpPr/>
          <p:nvPr/>
        </p:nvSpPr>
        <p:spPr>
          <a:xfrm>
            <a:off x="6243782" y="3260494"/>
            <a:ext cx="5255491" cy="103441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Vout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CANNOT BE PULLED DOWN BELOW 0V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18103F-007B-4A6E-E56A-8678EDA6BAFE}"/>
              </a:ext>
            </a:extLst>
          </p:cNvPr>
          <p:cNvSpPr/>
          <p:nvPr/>
        </p:nvSpPr>
        <p:spPr>
          <a:xfrm>
            <a:off x="4724006" y="-1244707"/>
            <a:ext cx="2743987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SHIFTER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40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F38BA-E1F6-0359-45F3-D44F0A7C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AF4866-BFBD-5D1D-1532-C5E162DAC0C9}"/>
              </a:ext>
            </a:extLst>
          </p:cNvPr>
          <p:cNvCxnSpPr>
            <a:cxnSpLocks/>
          </p:cNvCxnSpPr>
          <p:nvPr/>
        </p:nvCxnSpPr>
        <p:spPr>
          <a:xfrm>
            <a:off x="7241797" y="5292288"/>
            <a:ext cx="4112003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4C1CA-BEA6-258B-B3F1-FFCC66EA1489}"/>
              </a:ext>
            </a:extLst>
          </p:cNvPr>
          <p:cNvCxnSpPr>
            <a:cxnSpLocks/>
          </p:cNvCxnSpPr>
          <p:nvPr/>
        </p:nvCxnSpPr>
        <p:spPr>
          <a:xfrm>
            <a:off x="7241797" y="2154452"/>
            <a:ext cx="3821230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3AC9FD-1D06-C406-3AC0-62152C769486}"/>
              </a:ext>
            </a:extLst>
          </p:cNvPr>
          <p:cNvCxnSpPr>
            <a:cxnSpLocks/>
          </p:cNvCxnSpPr>
          <p:nvPr/>
        </p:nvCxnSpPr>
        <p:spPr>
          <a:xfrm>
            <a:off x="1395663" y="2685447"/>
            <a:ext cx="3821230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78E0CD9-9966-47A9-8D94-6745B2D6767B}"/>
              </a:ext>
            </a:extLst>
          </p:cNvPr>
          <p:cNvSpPr/>
          <p:nvPr/>
        </p:nvSpPr>
        <p:spPr>
          <a:xfrm>
            <a:off x="4666299" y="-1037466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B41C6-4F7A-1976-E71A-7F8DC658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9FA4E-4F05-6E7C-8FF8-8AFA57B5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D4BC-0D97-302C-67E0-49339E93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49B38D-8948-D310-2722-DD2FD57ED974}"/>
              </a:ext>
            </a:extLst>
          </p:cNvPr>
          <p:cNvSpPr/>
          <p:nvPr/>
        </p:nvSpPr>
        <p:spPr>
          <a:xfrm>
            <a:off x="4724004" y="749064"/>
            <a:ext cx="2743987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SHIFTER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13677E-E349-A149-2F73-2132180CF8B9}"/>
              </a:ext>
            </a:extLst>
          </p:cNvPr>
          <p:cNvCxnSpPr>
            <a:cxnSpLocks/>
          </p:cNvCxnSpPr>
          <p:nvPr/>
        </p:nvCxnSpPr>
        <p:spPr>
          <a:xfrm>
            <a:off x="1395663" y="3878981"/>
            <a:ext cx="3821230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60004A-7C71-575F-531D-66870E2F36E7}"/>
              </a:ext>
            </a:extLst>
          </p:cNvPr>
          <p:cNvCxnSpPr>
            <a:cxnSpLocks/>
          </p:cNvCxnSpPr>
          <p:nvPr/>
        </p:nvCxnSpPr>
        <p:spPr>
          <a:xfrm>
            <a:off x="7199697" y="3878981"/>
            <a:ext cx="4032986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DA7459-C20E-896A-A43A-29300A70C018}"/>
              </a:ext>
            </a:extLst>
          </p:cNvPr>
          <p:cNvCxnSpPr>
            <a:cxnSpLocks/>
          </p:cNvCxnSpPr>
          <p:nvPr/>
        </p:nvCxnSpPr>
        <p:spPr>
          <a:xfrm>
            <a:off x="1992429" y="3878980"/>
            <a:ext cx="144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FF98A0-2A28-4AFE-D9E1-772060BB3EB7}"/>
              </a:ext>
            </a:extLst>
          </p:cNvPr>
          <p:cNvCxnSpPr>
            <a:cxnSpLocks/>
          </p:cNvCxnSpPr>
          <p:nvPr/>
        </p:nvCxnSpPr>
        <p:spPr>
          <a:xfrm>
            <a:off x="3436219" y="2685447"/>
            <a:ext cx="0" cy="11935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9EA4A7-4880-98B1-EE31-18862DFD5930}"/>
              </a:ext>
            </a:extLst>
          </p:cNvPr>
          <p:cNvCxnSpPr>
            <a:cxnSpLocks/>
          </p:cNvCxnSpPr>
          <p:nvPr/>
        </p:nvCxnSpPr>
        <p:spPr>
          <a:xfrm>
            <a:off x="3436219" y="2685447"/>
            <a:ext cx="15284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AB2095-1FED-2ADD-097C-A65328A28DFA}"/>
              </a:ext>
            </a:extLst>
          </p:cNvPr>
          <p:cNvCxnSpPr>
            <a:cxnSpLocks/>
          </p:cNvCxnSpPr>
          <p:nvPr/>
        </p:nvCxnSpPr>
        <p:spPr>
          <a:xfrm>
            <a:off x="7719461" y="5292288"/>
            <a:ext cx="14329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365D49-285D-82AE-31D7-9E2E96F8C2A4}"/>
              </a:ext>
            </a:extLst>
          </p:cNvPr>
          <p:cNvCxnSpPr>
            <a:cxnSpLocks/>
          </p:cNvCxnSpPr>
          <p:nvPr/>
        </p:nvCxnSpPr>
        <p:spPr>
          <a:xfrm>
            <a:off x="9152412" y="2154452"/>
            <a:ext cx="0" cy="31378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6610D2-BAAA-9FB2-02BB-26E8377BB41A}"/>
              </a:ext>
            </a:extLst>
          </p:cNvPr>
          <p:cNvCxnSpPr>
            <a:cxnSpLocks/>
          </p:cNvCxnSpPr>
          <p:nvPr/>
        </p:nvCxnSpPr>
        <p:spPr>
          <a:xfrm>
            <a:off x="9152412" y="2154452"/>
            <a:ext cx="15284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24443F5-EBEA-27B2-894E-606A6AF9AF99}"/>
              </a:ext>
            </a:extLst>
          </p:cNvPr>
          <p:cNvSpPr txBox="1"/>
          <p:nvPr/>
        </p:nvSpPr>
        <p:spPr>
          <a:xfrm>
            <a:off x="547628" y="3648147"/>
            <a:ext cx="66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8B5EE3-02CD-6C18-A2CE-3DEF9FAA5318}"/>
              </a:ext>
            </a:extLst>
          </p:cNvPr>
          <p:cNvSpPr txBox="1"/>
          <p:nvPr/>
        </p:nvSpPr>
        <p:spPr>
          <a:xfrm>
            <a:off x="6529729" y="3648146"/>
            <a:ext cx="66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DD36C6-B194-9F9A-16E4-F2EFF31CD4BD}"/>
              </a:ext>
            </a:extLst>
          </p:cNvPr>
          <p:cNvSpPr txBox="1"/>
          <p:nvPr/>
        </p:nvSpPr>
        <p:spPr>
          <a:xfrm>
            <a:off x="6529729" y="1926698"/>
            <a:ext cx="66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V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05152A-CC80-A318-4549-8834AFE842D6}"/>
              </a:ext>
            </a:extLst>
          </p:cNvPr>
          <p:cNvSpPr txBox="1"/>
          <p:nvPr/>
        </p:nvSpPr>
        <p:spPr>
          <a:xfrm>
            <a:off x="6467167" y="5061455"/>
            <a:ext cx="7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 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F667E3-7C3C-D810-1D79-9E420757B3AC}"/>
              </a:ext>
            </a:extLst>
          </p:cNvPr>
          <p:cNvSpPr txBox="1"/>
          <p:nvPr/>
        </p:nvSpPr>
        <p:spPr>
          <a:xfrm>
            <a:off x="547628" y="2458801"/>
            <a:ext cx="93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 V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CA51640F-6E8D-861B-1452-273F005E94A3}"/>
              </a:ext>
            </a:extLst>
          </p:cNvPr>
          <p:cNvSpPr/>
          <p:nvPr/>
        </p:nvSpPr>
        <p:spPr>
          <a:xfrm>
            <a:off x="5565919" y="3636662"/>
            <a:ext cx="86586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91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F00F5-59B5-1420-D23F-697A5A34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6BD46-E23B-F8A4-30DE-F79EC1BE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A444C-4111-D572-4192-D019D396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2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FB6BA0-2541-AE05-F32D-682244C8D7C7}"/>
              </a:ext>
            </a:extLst>
          </p:cNvPr>
          <p:cNvSpPr/>
          <p:nvPr/>
        </p:nvSpPr>
        <p:spPr>
          <a:xfrm>
            <a:off x="838199" y="745415"/>
            <a:ext cx="294870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DCD7D0-C58B-1622-C417-AF4F3749B167}"/>
              </a:ext>
            </a:extLst>
          </p:cNvPr>
          <p:cNvSpPr/>
          <p:nvPr/>
        </p:nvSpPr>
        <p:spPr>
          <a:xfrm>
            <a:off x="7274749" y="1355750"/>
            <a:ext cx="3919931" cy="65777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lang="en-US" sz="2800" dirty="0">
              <a:solidFill>
                <a:schemeClr val="accent5">
                  <a:lumMod val="50000"/>
                </a:schemeClr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F2C06-4218-C574-8AF2-A72DA30DAB18}"/>
              </a:ext>
            </a:extLst>
          </p:cNvPr>
          <p:cNvSpPr/>
          <p:nvPr/>
        </p:nvSpPr>
        <p:spPr>
          <a:xfrm>
            <a:off x="7274750" y="2131452"/>
            <a:ext cx="3919930" cy="65777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800" dirty="0">
              <a:solidFill>
                <a:schemeClr val="accent5">
                  <a:lumMod val="50000"/>
                </a:schemeClr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D6E46E-EEC4-6CBA-D265-AE7372600736}"/>
              </a:ext>
            </a:extLst>
          </p:cNvPr>
          <p:cNvSpPr/>
          <p:nvPr/>
        </p:nvSpPr>
        <p:spPr>
          <a:xfrm>
            <a:off x="7274750" y="2907154"/>
            <a:ext cx="3919930" cy="65777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METHODS</a:t>
            </a:r>
            <a:endParaRPr lang="en-US" sz="2800" dirty="0">
              <a:solidFill>
                <a:schemeClr val="accent5">
                  <a:lumMod val="50000"/>
                </a:schemeClr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386F7A-E7A8-AF73-EB05-7ED88DD8FD47}"/>
              </a:ext>
            </a:extLst>
          </p:cNvPr>
          <p:cNvSpPr/>
          <p:nvPr/>
        </p:nvSpPr>
        <p:spPr>
          <a:xfrm>
            <a:off x="7274749" y="3682856"/>
            <a:ext cx="3919929" cy="65777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SCHEMATIC DESIGN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968D5C-8FC7-233B-49FF-AC19D9C92229}"/>
              </a:ext>
            </a:extLst>
          </p:cNvPr>
          <p:cNvSpPr/>
          <p:nvPr/>
        </p:nvSpPr>
        <p:spPr>
          <a:xfrm>
            <a:off x="7274750" y="4458558"/>
            <a:ext cx="3919928" cy="65777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9AEBBB-EC3D-3036-A20C-CC3311CFB8EA}"/>
              </a:ext>
            </a:extLst>
          </p:cNvPr>
          <p:cNvSpPr/>
          <p:nvPr/>
        </p:nvSpPr>
        <p:spPr>
          <a:xfrm>
            <a:off x="7274750" y="5234260"/>
            <a:ext cx="3919928" cy="92449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 AND PROBLEMS FACED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B3405AE-B7AB-B161-6011-D89C78EEC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4610">
            <a:off x="5353029" y="372470"/>
            <a:ext cx="2038519" cy="2624337"/>
          </a:xfrm>
          <a:prstGeom prst="rect">
            <a:avLst/>
          </a:prstGeom>
        </p:spPr>
      </p:pic>
      <p:pic>
        <p:nvPicPr>
          <p:cNvPr id="23" name="Graphic 22" descr="Checklist">
            <a:extLst>
              <a:ext uri="{FF2B5EF4-FFF2-40B4-BE49-F238E27FC236}">
                <a16:creationId xmlns:a16="http://schemas.microsoft.com/office/drawing/2014/main" id="{28F76F04-CA2E-E3CC-BB40-138CF3794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153" y="1852295"/>
            <a:ext cx="4114799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13C3-0CF8-2A50-DD7C-B18093508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ABA082-D567-BC8B-88D4-2BAEFAB3AB97}"/>
              </a:ext>
            </a:extLst>
          </p:cNvPr>
          <p:cNvCxnSpPr>
            <a:cxnSpLocks/>
          </p:cNvCxnSpPr>
          <p:nvPr/>
        </p:nvCxnSpPr>
        <p:spPr>
          <a:xfrm>
            <a:off x="4312118" y="2675822"/>
            <a:ext cx="3821230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731804-76CC-1789-57DE-02D2F78E6FDD}"/>
              </a:ext>
            </a:extLst>
          </p:cNvPr>
          <p:cNvSpPr/>
          <p:nvPr/>
        </p:nvSpPr>
        <p:spPr>
          <a:xfrm>
            <a:off x="4666299" y="-1037466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62F85-AB30-7A81-F8E0-2C87CD03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AF6E9-5B52-FF53-A8C3-CE832DFE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01503-FE6A-7DF7-FB80-7FDC6028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60EB36-B56A-F2E2-A3CA-58E577F514CE}"/>
              </a:ext>
            </a:extLst>
          </p:cNvPr>
          <p:cNvSpPr/>
          <p:nvPr/>
        </p:nvSpPr>
        <p:spPr>
          <a:xfrm>
            <a:off x="4724004" y="749064"/>
            <a:ext cx="2743987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SHIFTER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1D8403-FC9D-3FD4-6CD4-A4F59AAEBE5B}"/>
              </a:ext>
            </a:extLst>
          </p:cNvPr>
          <p:cNvCxnSpPr>
            <a:cxnSpLocks/>
          </p:cNvCxnSpPr>
          <p:nvPr/>
        </p:nvCxnSpPr>
        <p:spPr>
          <a:xfrm>
            <a:off x="4312118" y="3869356"/>
            <a:ext cx="3821230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22A138-7694-88B5-A532-4D1E5DE19E3F}"/>
              </a:ext>
            </a:extLst>
          </p:cNvPr>
          <p:cNvCxnSpPr>
            <a:cxnSpLocks/>
          </p:cNvCxnSpPr>
          <p:nvPr/>
        </p:nvCxnSpPr>
        <p:spPr>
          <a:xfrm>
            <a:off x="4908884" y="3869355"/>
            <a:ext cx="144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CC1C29-FD4D-F952-A787-90BF72B02693}"/>
              </a:ext>
            </a:extLst>
          </p:cNvPr>
          <p:cNvCxnSpPr>
            <a:cxnSpLocks/>
          </p:cNvCxnSpPr>
          <p:nvPr/>
        </p:nvCxnSpPr>
        <p:spPr>
          <a:xfrm>
            <a:off x="6352674" y="2675822"/>
            <a:ext cx="0" cy="11935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17498F-AC60-B572-ED81-74A26242A2EA}"/>
              </a:ext>
            </a:extLst>
          </p:cNvPr>
          <p:cNvCxnSpPr>
            <a:cxnSpLocks/>
          </p:cNvCxnSpPr>
          <p:nvPr/>
        </p:nvCxnSpPr>
        <p:spPr>
          <a:xfrm>
            <a:off x="6352674" y="2675822"/>
            <a:ext cx="15284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26F5B12-09E2-0273-8F3B-9F76AA723EC6}"/>
              </a:ext>
            </a:extLst>
          </p:cNvPr>
          <p:cNvSpPr txBox="1"/>
          <p:nvPr/>
        </p:nvSpPr>
        <p:spPr>
          <a:xfrm>
            <a:off x="3464083" y="3638522"/>
            <a:ext cx="66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7846EF-B66D-F632-C29F-98CB8F504318}"/>
              </a:ext>
            </a:extLst>
          </p:cNvPr>
          <p:cNvSpPr txBox="1"/>
          <p:nvPr/>
        </p:nvSpPr>
        <p:spPr>
          <a:xfrm>
            <a:off x="3464083" y="2449176"/>
            <a:ext cx="93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 V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F6C8DA-8792-92F4-587A-DB50EBC72685}"/>
              </a:ext>
            </a:extLst>
          </p:cNvPr>
          <p:cNvSpPr/>
          <p:nvPr/>
        </p:nvSpPr>
        <p:spPr>
          <a:xfrm>
            <a:off x="4312118" y="5062887"/>
            <a:ext cx="3562955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AMPLIFY THE SIGNAL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799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CCE92-3901-6617-6533-C29A4A29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7F8745-5A29-F190-A84C-76A17C5ABD5B}"/>
              </a:ext>
            </a:extLst>
          </p:cNvPr>
          <p:cNvCxnSpPr>
            <a:cxnSpLocks/>
          </p:cNvCxnSpPr>
          <p:nvPr/>
        </p:nvCxnSpPr>
        <p:spPr>
          <a:xfrm>
            <a:off x="4312118" y="1896176"/>
            <a:ext cx="3821230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DF64C36-26AE-40AD-F26F-7660D32DCFDC}"/>
              </a:ext>
            </a:extLst>
          </p:cNvPr>
          <p:cNvSpPr/>
          <p:nvPr/>
        </p:nvSpPr>
        <p:spPr>
          <a:xfrm>
            <a:off x="4666299" y="-1037466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C11F3-CFA7-6A95-DD89-9B61AA8A7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2BF2B-9223-922D-4AAC-C9F740D73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B674C-E6D0-4721-2BA0-82A9BA66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E16F94-0A6C-4750-B444-907D5E4D66FB}"/>
              </a:ext>
            </a:extLst>
          </p:cNvPr>
          <p:cNvSpPr/>
          <p:nvPr/>
        </p:nvSpPr>
        <p:spPr>
          <a:xfrm>
            <a:off x="4724004" y="749064"/>
            <a:ext cx="2743987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SHIFTER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8E4043-AB4A-5859-EE3D-35BE08EA9C99}"/>
              </a:ext>
            </a:extLst>
          </p:cNvPr>
          <p:cNvCxnSpPr>
            <a:cxnSpLocks/>
          </p:cNvCxnSpPr>
          <p:nvPr/>
        </p:nvCxnSpPr>
        <p:spPr>
          <a:xfrm>
            <a:off x="4312118" y="4716379"/>
            <a:ext cx="3821230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719AD9-16C9-44E8-C01A-54AB8CE3BF43}"/>
              </a:ext>
            </a:extLst>
          </p:cNvPr>
          <p:cNvCxnSpPr>
            <a:cxnSpLocks/>
          </p:cNvCxnSpPr>
          <p:nvPr/>
        </p:nvCxnSpPr>
        <p:spPr>
          <a:xfrm>
            <a:off x="4908884" y="4716378"/>
            <a:ext cx="144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EB4BAF-FA12-0D13-F203-7CA09248CA9B}"/>
              </a:ext>
            </a:extLst>
          </p:cNvPr>
          <p:cNvCxnSpPr>
            <a:cxnSpLocks/>
          </p:cNvCxnSpPr>
          <p:nvPr/>
        </p:nvCxnSpPr>
        <p:spPr>
          <a:xfrm>
            <a:off x="6352674" y="1896176"/>
            <a:ext cx="0" cy="28202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C58AC-7A26-B968-313C-5BB5AD9474AD}"/>
              </a:ext>
            </a:extLst>
          </p:cNvPr>
          <p:cNvCxnSpPr>
            <a:cxnSpLocks/>
          </p:cNvCxnSpPr>
          <p:nvPr/>
        </p:nvCxnSpPr>
        <p:spPr>
          <a:xfrm>
            <a:off x="6352674" y="1896176"/>
            <a:ext cx="15284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4FCE5B0-F624-B45C-D1E0-109A9247BA9B}"/>
              </a:ext>
            </a:extLst>
          </p:cNvPr>
          <p:cNvSpPr txBox="1"/>
          <p:nvPr/>
        </p:nvSpPr>
        <p:spPr>
          <a:xfrm>
            <a:off x="3464083" y="4485545"/>
            <a:ext cx="66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A27C4-9DDC-AFBC-03CC-CBBB82BFB5E8}"/>
              </a:ext>
            </a:extLst>
          </p:cNvPr>
          <p:cNvSpPr txBox="1"/>
          <p:nvPr/>
        </p:nvSpPr>
        <p:spPr>
          <a:xfrm>
            <a:off x="3464083" y="1679956"/>
            <a:ext cx="93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V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5C7949-DA5A-A581-D716-7EB1B90A1614}"/>
              </a:ext>
            </a:extLst>
          </p:cNvPr>
          <p:cNvSpPr/>
          <p:nvPr/>
        </p:nvSpPr>
        <p:spPr>
          <a:xfrm>
            <a:off x="4312118" y="5062887"/>
            <a:ext cx="3562955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AMPLIFY THE SIGNAL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12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F837F-64D8-32CB-0EE0-753625F1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16877E-2BE5-CC22-80C6-AA36D0A4E60B}"/>
              </a:ext>
            </a:extLst>
          </p:cNvPr>
          <p:cNvCxnSpPr>
            <a:cxnSpLocks/>
          </p:cNvCxnSpPr>
          <p:nvPr/>
        </p:nvCxnSpPr>
        <p:spPr>
          <a:xfrm>
            <a:off x="4312118" y="1896176"/>
            <a:ext cx="3821230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EE1D81C-1858-7FD9-7603-94258EB5376F}"/>
              </a:ext>
            </a:extLst>
          </p:cNvPr>
          <p:cNvSpPr/>
          <p:nvPr/>
        </p:nvSpPr>
        <p:spPr>
          <a:xfrm>
            <a:off x="4666299" y="-1037466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8B927-91CA-3E04-634F-9C1EC9E1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F8ECA-E8CE-EDB6-6883-2CEF3180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3892C-929D-869B-7E13-BA658127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35183F-31B6-C58D-C21A-A8D6015D9C95}"/>
              </a:ext>
            </a:extLst>
          </p:cNvPr>
          <p:cNvSpPr/>
          <p:nvPr/>
        </p:nvSpPr>
        <p:spPr>
          <a:xfrm>
            <a:off x="4724004" y="749064"/>
            <a:ext cx="2743987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SHIFTER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C35381-E8F7-4F38-5BAA-D38CF8BD8BC3}"/>
              </a:ext>
            </a:extLst>
          </p:cNvPr>
          <p:cNvCxnSpPr>
            <a:cxnSpLocks/>
          </p:cNvCxnSpPr>
          <p:nvPr/>
        </p:nvCxnSpPr>
        <p:spPr>
          <a:xfrm>
            <a:off x="4312118" y="3332920"/>
            <a:ext cx="3821230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1A08BC-41B9-162F-FF22-C60A23D2164D}"/>
              </a:ext>
            </a:extLst>
          </p:cNvPr>
          <p:cNvCxnSpPr>
            <a:cxnSpLocks/>
          </p:cNvCxnSpPr>
          <p:nvPr/>
        </p:nvCxnSpPr>
        <p:spPr>
          <a:xfrm>
            <a:off x="4908884" y="4716378"/>
            <a:ext cx="144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4C2537-FC43-EFA3-E06F-F8FB9A2D343F}"/>
              </a:ext>
            </a:extLst>
          </p:cNvPr>
          <p:cNvCxnSpPr>
            <a:cxnSpLocks/>
          </p:cNvCxnSpPr>
          <p:nvPr/>
        </p:nvCxnSpPr>
        <p:spPr>
          <a:xfrm>
            <a:off x="6352674" y="1896176"/>
            <a:ext cx="0" cy="28202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5C8F06-1159-3F47-2F50-F4E614872A40}"/>
              </a:ext>
            </a:extLst>
          </p:cNvPr>
          <p:cNvCxnSpPr>
            <a:cxnSpLocks/>
          </p:cNvCxnSpPr>
          <p:nvPr/>
        </p:nvCxnSpPr>
        <p:spPr>
          <a:xfrm>
            <a:off x="6352674" y="1896176"/>
            <a:ext cx="15284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711C430-720E-8B75-B6CB-4B697668808C}"/>
              </a:ext>
            </a:extLst>
          </p:cNvPr>
          <p:cNvSpPr txBox="1"/>
          <p:nvPr/>
        </p:nvSpPr>
        <p:spPr>
          <a:xfrm>
            <a:off x="3464083" y="3102086"/>
            <a:ext cx="66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9CCB0F-7182-42FA-5C85-76BF681DC6FD}"/>
              </a:ext>
            </a:extLst>
          </p:cNvPr>
          <p:cNvSpPr txBox="1"/>
          <p:nvPr/>
        </p:nvSpPr>
        <p:spPr>
          <a:xfrm>
            <a:off x="3464083" y="1679956"/>
            <a:ext cx="93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V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68C7FB-76A4-6296-45DC-B2B01E3782BC}"/>
              </a:ext>
            </a:extLst>
          </p:cNvPr>
          <p:cNvSpPr/>
          <p:nvPr/>
        </p:nvSpPr>
        <p:spPr>
          <a:xfrm>
            <a:off x="4725219" y="5177549"/>
            <a:ext cx="3155872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THE SIGNAL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DDEF6-FA62-9635-9535-2909E4DF8936}"/>
              </a:ext>
            </a:extLst>
          </p:cNvPr>
          <p:cNvCxnSpPr>
            <a:cxnSpLocks/>
          </p:cNvCxnSpPr>
          <p:nvPr/>
        </p:nvCxnSpPr>
        <p:spPr>
          <a:xfrm>
            <a:off x="4312118" y="4716377"/>
            <a:ext cx="3821230" cy="0"/>
          </a:xfrm>
          <a:prstGeom prst="line">
            <a:avLst/>
          </a:prstGeom>
          <a:ln w="38100">
            <a:solidFill>
              <a:srgbClr val="001B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12A039-B869-9686-9146-5EF9D9E7CB63}"/>
              </a:ext>
            </a:extLst>
          </p:cNvPr>
          <p:cNvSpPr txBox="1"/>
          <p:nvPr/>
        </p:nvSpPr>
        <p:spPr>
          <a:xfrm>
            <a:off x="3464083" y="4500157"/>
            <a:ext cx="93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 V</a:t>
            </a:r>
          </a:p>
        </p:txBody>
      </p:sp>
    </p:spTree>
    <p:extLst>
      <p:ext uri="{BB962C8B-B14F-4D97-AF65-F5344CB8AC3E}">
        <p14:creationId xmlns:p14="http://schemas.microsoft.com/office/powerpoint/2010/main" val="194071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E7779-61E2-5209-A8B2-33B515067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8AC4-96E0-C005-1317-7C2EC612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0019E-5264-6256-2C6C-7012531D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23</a:t>
            </a:fld>
            <a:endParaRPr lang="en-US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22559F65-F290-A3C4-81E4-579EAC72B9B7}"/>
              </a:ext>
            </a:extLst>
          </p:cNvPr>
          <p:cNvSpPr/>
          <p:nvPr/>
        </p:nvSpPr>
        <p:spPr>
          <a:xfrm>
            <a:off x="6096000" y="1285135"/>
            <a:ext cx="4593574" cy="1826709"/>
          </a:xfrm>
          <a:prstGeom prst="wedgeEllipseCallou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800000000000000" pitchFamily="2" charset="0"/>
                <a:cs typeface="Poppins" panose="00000800000000000000" pitchFamily="2" charset="0"/>
              </a:rPr>
              <a:t>HMM… EASIER SAID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800000000000000" pitchFamily="2" charset="0"/>
                <a:cs typeface="Poppins" panose="00000800000000000000" pitchFamily="2" charset="0"/>
              </a:rPr>
              <a:t> THAN DONE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1878552-56A5-29B8-05DB-7F908682EB88}"/>
              </a:ext>
            </a:extLst>
          </p:cNvPr>
          <p:cNvSpPr/>
          <p:nvPr/>
        </p:nvSpPr>
        <p:spPr>
          <a:xfrm>
            <a:off x="4544996" y="2603382"/>
            <a:ext cx="2400299" cy="3509203"/>
          </a:xfrm>
          <a:custGeom>
            <a:avLst/>
            <a:gdLst/>
            <a:ahLst/>
            <a:cxnLst/>
            <a:rect l="l" t="t" r="r" b="b"/>
            <a:pathLst>
              <a:path w="2753175" h="4114800">
                <a:moveTo>
                  <a:pt x="0" y="0"/>
                </a:moveTo>
                <a:lnTo>
                  <a:pt x="2753175" y="0"/>
                </a:lnTo>
                <a:lnTo>
                  <a:pt x="27531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8494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1F926-98FF-4339-B426-93403B2E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9C3FA6C-C34F-AE8F-523C-6B117C928ECF}"/>
              </a:ext>
            </a:extLst>
          </p:cNvPr>
          <p:cNvSpPr/>
          <p:nvPr/>
        </p:nvSpPr>
        <p:spPr>
          <a:xfrm>
            <a:off x="4666299" y="-1037466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D8CA4-A84E-6A9B-FF62-66014764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B915-3CAA-17A6-C5CB-ADFC07FB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E8690-DC99-EA20-5991-575D5D7F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149A48-BB3B-E371-7F32-AE450B06319E}"/>
              </a:ext>
            </a:extLst>
          </p:cNvPr>
          <p:cNvSpPr/>
          <p:nvPr/>
        </p:nvSpPr>
        <p:spPr>
          <a:xfrm>
            <a:off x="4349012" y="751546"/>
            <a:ext cx="3493971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SUMMING AMPLIFIER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36A878E-B365-2301-09EA-C4631AD4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94597"/>
            <a:ext cx="97536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9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5576C-B1D7-B179-81B2-2CDD2EDF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BE25374-1826-BAF5-1BFF-C94B4C08B194}"/>
              </a:ext>
            </a:extLst>
          </p:cNvPr>
          <p:cNvSpPr/>
          <p:nvPr/>
        </p:nvSpPr>
        <p:spPr>
          <a:xfrm>
            <a:off x="4666299" y="-1037466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78EB4-6996-B00D-C1CE-CA2BC680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E694A-7EFF-BCE6-EB29-CCCC086C3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A542-2599-1DF2-B0E3-2AA49FC0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A42BFB-7BC4-9162-D2E2-7D31DE3066FD}"/>
              </a:ext>
            </a:extLst>
          </p:cNvPr>
          <p:cNvSpPr/>
          <p:nvPr/>
        </p:nvSpPr>
        <p:spPr>
          <a:xfrm>
            <a:off x="4349012" y="751546"/>
            <a:ext cx="3493971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SUMMING AMPLIFIER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75E9BB9-ADCB-0670-1E44-525E2F345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5"/>
          <a:stretch>
            <a:fillRect/>
          </a:stretch>
        </p:blipFill>
        <p:spPr bwMode="auto">
          <a:xfrm>
            <a:off x="838199" y="1694597"/>
            <a:ext cx="570537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0FAFF4-3C9F-C615-905D-BAE692D26F0C}"/>
              </a:ext>
            </a:extLst>
          </p:cNvPr>
          <p:cNvSpPr/>
          <p:nvPr/>
        </p:nvSpPr>
        <p:spPr>
          <a:xfrm>
            <a:off x="6793832" y="2165685"/>
            <a:ext cx="4650606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SIGNAL V1 (0 TO 1.4V)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23CF4E-68BB-755C-FAA2-6B8F9C5DBFC2}"/>
              </a:ext>
            </a:extLst>
          </p:cNvPr>
          <p:cNvSpPr/>
          <p:nvPr/>
        </p:nvSpPr>
        <p:spPr>
          <a:xfrm>
            <a:off x="6793832" y="3240617"/>
            <a:ext cx="4650606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 AND Ra FOR AMPLIFYING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50264B-BAF3-A452-2324-381029BB5BE9}"/>
              </a:ext>
            </a:extLst>
          </p:cNvPr>
          <p:cNvSpPr/>
          <p:nvPr/>
        </p:nvSpPr>
        <p:spPr>
          <a:xfrm>
            <a:off x="6793832" y="4315549"/>
            <a:ext cx="4650606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 BIAS V2 FOR SHIFTING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790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CEBD3-134A-D753-5AF4-10F27B0B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7B15D-7EA4-9F72-F5E0-808B8DC0C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44E44-C353-F6EC-037A-8B9A194E3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350A-817F-02A7-9BB2-9DABBB71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26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AF44115-460D-3004-6710-786C335900E5}"/>
              </a:ext>
            </a:extLst>
          </p:cNvPr>
          <p:cNvSpPr/>
          <p:nvPr/>
        </p:nvSpPr>
        <p:spPr>
          <a:xfrm>
            <a:off x="838197" y="745415"/>
            <a:ext cx="5656433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SCHEMATIC DESIGN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5356AC-BD84-4CE4-EFD1-AEBB0962FC9D}"/>
              </a:ext>
            </a:extLst>
          </p:cNvPr>
          <p:cNvSpPr/>
          <p:nvPr/>
        </p:nvSpPr>
        <p:spPr>
          <a:xfrm>
            <a:off x="3771899" y="1614445"/>
            <a:ext cx="4648201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GATE LOGIC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B62A7-CFAC-7FE0-BE62-20EBE434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2502555"/>
            <a:ext cx="4114800" cy="36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44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14C4A-718D-D54D-B568-52A027B91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8A1D-59EC-9160-CFE7-22DF67FFC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4B793-2D5A-A1F0-453A-8F5B27D7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997DB-A998-8356-6FE4-9BD36757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27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33EA22-D814-B00C-1753-2CBC6391EE57}"/>
              </a:ext>
            </a:extLst>
          </p:cNvPr>
          <p:cNvSpPr/>
          <p:nvPr/>
        </p:nvSpPr>
        <p:spPr>
          <a:xfrm>
            <a:off x="838199" y="768388"/>
            <a:ext cx="4648201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GATE LOGIC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B1DD5-E46E-C520-CD0A-5CF9E1297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9" y="1590328"/>
            <a:ext cx="5143501" cy="460413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30747E-D905-7D7C-DB15-2F272638E8F2}"/>
              </a:ext>
            </a:extLst>
          </p:cNvPr>
          <p:cNvSpPr/>
          <p:nvPr/>
        </p:nvSpPr>
        <p:spPr>
          <a:xfrm>
            <a:off x="-3316599" y="768387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A0AA9-C454-D4B5-84DA-41C6A8296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794" y="1590327"/>
            <a:ext cx="4931374" cy="46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87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37C9-233A-0C2B-A049-74948F68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976F9-3EEE-599F-980E-F785FE78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049ED-717E-4AF4-EE07-F6F05E67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5090-5BE2-44A7-D5F8-BD284A72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28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3FE43C-EE7F-34CF-0C3E-173AAB2D9AEB}"/>
              </a:ext>
            </a:extLst>
          </p:cNvPr>
          <p:cNvSpPr/>
          <p:nvPr/>
        </p:nvSpPr>
        <p:spPr>
          <a:xfrm>
            <a:off x="1986063" y="-1235510"/>
            <a:ext cx="4648201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GATE LOGIC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36C870-1A33-6906-668C-FFB33912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08" y="8105841"/>
            <a:ext cx="5143501" cy="460413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B04A8D-B9FC-145C-0AF1-53599B5D653D}"/>
              </a:ext>
            </a:extLst>
          </p:cNvPr>
          <p:cNvSpPr/>
          <p:nvPr/>
        </p:nvSpPr>
        <p:spPr>
          <a:xfrm>
            <a:off x="556363" y="768387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9C5E8-BE91-702E-9F54-1C74482DE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53" y="1358809"/>
            <a:ext cx="5216494" cy="48703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518E14-3DAE-BD14-A827-831D947E4C5C}"/>
              </a:ext>
            </a:extLst>
          </p:cNvPr>
          <p:cNvSpPr/>
          <p:nvPr/>
        </p:nvSpPr>
        <p:spPr>
          <a:xfrm>
            <a:off x="-3388864" y="749064"/>
            <a:ext cx="2743987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SHIFTER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7030D1-31F8-35FB-BC68-D11ED8760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877" y="1122156"/>
            <a:ext cx="8160153" cy="461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87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4876-566F-F834-C0BD-0550FD793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1BC41-A103-0732-701D-3EC58E62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53D5-9FE5-2188-8DBE-B974CFDA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CE8F2-530C-68C1-8302-4ADA7660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29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18E4AF-E54D-66A3-CED0-55A236D99C40}"/>
              </a:ext>
            </a:extLst>
          </p:cNvPr>
          <p:cNvSpPr/>
          <p:nvPr/>
        </p:nvSpPr>
        <p:spPr>
          <a:xfrm>
            <a:off x="1334575" y="-1468975"/>
            <a:ext cx="2859399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INVERTER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D1C70-6B96-9835-5435-E66B651D7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53" y="7687732"/>
            <a:ext cx="5216494" cy="48703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69B19-67AB-5D26-9030-CF1A2D9F4362}"/>
              </a:ext>
            </a:extLst>
          </p:cNvPr>
          <p:cNvSpPr/>
          <p:nvPr/>
        </p:nvSpPr>
        <p:spPr>
          <a:xfrm>
            <a:off x="463290" y="749064"/>
            <a:ext cx="2743987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SHIFTER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AB7C01-A6C6-C5E2-93B6-FD3439411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3" y="1650158"/>
            <a:ext cx="8160153" cy="461368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584DD8-8C86-D3EF-9E98-9D1C24D89894}"/>
              </a:ext>
            </a:extLst>
          </p:cNvPr>
          <p:cNvSpPr/>
          <p:nvPr/>
        </p:nvSpPr>
        <p:spPr>
          <a:xfrm>
            <a:off x="-4074004" y="749064"/>
            <a:ext cx="3300925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SCHEMATIC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1BEBC1-27EE-384E-3234-08ADEA4C2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137" y="1454819"/>
            <a:ext cx="5853451" cy="48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44D6A-DF16-5AC2-43A2-D9BE79F9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DC655-9DA4-FB9C-0352-441F766B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F0295-31D4-6930-A6C6-88FAAE7D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AA7047-83C5-44DA-0284-63F1F854B9A8}"/>
              </a:ext>
            </a:extLst>
          </p:cNvPr>
          <p:cNvSpPr/>
          <p:nvPr/>
        </p:nvSpPr>
        <p:spPr>
          <a:xfrm>
            <a:off x="838199" y="745415"/>
            <a:ext cx="3454668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F2D5BD-C3C9-3CA2-8C7A-EA1892C25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96" y="1773815"/>
            <a:ext cx="8907408" cy="433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1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A4655-9780-FE9E-6414-6F436C675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98148C-CC27-138F-B305-C5C512356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75610"/>
            <a:ext cx="4381500" cy="3505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7845D-7B90-13AA-B201-737D08C7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AA64C-5A67-A7FB-51C9-A4135AF2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2DAA9-AC0C-C6DF-CB94-5048F38C8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BAC66B-D864-56C3-1C9A-8FBDB37DE98F}"/>
              </a:ext>
            </a:extLst>
          </p:cNvPr>
          <p:cNvSpPr/>
          <p:nvPr/>
        </p:nvSpPr>
        <p:spPr>
          <a:xfrm>
            <a:off x="643929" y="594154"/>
            <a:ext cx="3300925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SCHEMATIC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EE8254-5C80-5720-E674-967B560CAEF7}"/>
              </a:ext>
            </a:extLst>
          </p:cNvPr>
          <p:cNvSpPr/>
          <p:nvPr/>
        </p:nvSpPr>
        <p:spPr>
          <a:xfrm>
            <a:off x="643929" y="-1449387"/>
            <a:ext cx="2743987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SHIFTER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32C94-1102-F0C2-6EE2-7118ADE16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3" y="8281179"/>
            <a:ext cx="8160153" cy="4613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17715E-1A24-8A23-5B29-9760658D1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73" y="1429551"/>
            <a:ext cx="5853451" cy="480902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33D92F-50BC-C322-8793-A6089010781E}"/>
              </a:ext>
            </a:extLst>
          </p:cNvPr>
          <p:cNvSpPr/>
          <p:nvPr/>
        </p:nvSpPr>
        <p:spPr>
          <a:xfrm>
            <a:off x="-3496271" y="594154"/>
            <a:ext cx="3051771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 MODULE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78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F1F22-5686-8468-0584-A3F0ACE9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C97983-F57C-A1A5-5D0B-35A922751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526" r="66991" b="64203"/>
          <a:stretch>
            <a:fillRect/>
          </a:stretch>
        </p:blipFill>
        <p:spPr>
          <a:xfrm>
            <a:off x="4413635" y="1920346"/>
            <a:ext cx="3815965" cy="34499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6C22D9-39E9-1D5C-A975-2C208E7FB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53" y="1487718"/>
            <a:ext cx="5886623" cy="47092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8883C-3943-1E63-4158-D00D8E29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7153E-0DC0-F0F8-DE36-C7A62812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18FFF-6270-E3ED-AA82-E4D5576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31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4CB975-44E6-D9C5-A6A7-D114B1AC1017}"/>
              </a:ext>
            </a:extLst>
          </p:cNvPr>
          <p:cNvSpPr/>
          <p:nvPr/>
        </p:nvSpPr>
        <p:spPr>
          <a:xfrm>
            <a:off x="4648398" y="-1314070"/>
            <a:ext cx="3300925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SCHEMATIC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77BBFB-D57F-619F-1FA7-1FAAE13590E1}"/>
              </a:ext>
            </a:extLst>
          </p:cNvPr>
          <p:cNvSpPr/>
          <p:nvPr/>
        </p:nvSpPr>
        <p:spPr>
          <a:xfrm>
            <a:off x="735137" y="599461"/>
            <a:ext cx="3051771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 MODULE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240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B5F18-6C9A-578F-A3AA-AC3061833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939FCF-8747-54AE-FC9B-37B927348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25" y="1843611"/>
            <a:ext cx="4400550" cy="3667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FFB7D6-FC33-2035-6529-BA2C2861A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24" y="2391455"/>
            <a:ext cx="3214299" cy="257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67ED12-7C61-BC5F-C2CE-621700AB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-548" r="362" b="324"/>
          <a:stretch>
            <a:fillRect/>
          </a:stretch>
        </p:blipFill>
        <p:spPr>
          <a:xfrm>
            <a:off x="3086292" y="1018087"/>
            <a:ext cx="6425135" cy="531817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B58C-A8F8-DFB5-91DF-E517F145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8A13E-5D5E-9326-3D09-9CB081CA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4EC13-94C9-DD7F-C704-C567DD7F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32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DDBDB5-E745-95A3-9F74-9E8301CBBBE3}"/>
              </a:ext>
            </a:extLst>
          </p:cNvPr>
          <p:cNvSpPr/>
          <p:nvPr/>
        </p:nvSpPr>
        <p:spPr>
          <a:xfrm>
            <a:off x="-3517701" y="300462"/>
            <a:ext cx="3047802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USING TG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67D944-C12F-F185-95E8-4C09226D8672}"/>
              </a:ext>
            </a:extLst>
          </p:cNvPr>
          <p:cNvSpPr/>
          <p:nvPr/>
        </p:nvSpPr>
        <p:spPr>
          <a:xfrm>
            <a:off x="1074923" y="-1077380"/>
            <a:ext cx="3051771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 MODULE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075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D0022-EE98-B295-CC79-087960A20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96E8E4-16A2-5DC6-4924-E0412BE46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426" y="1742111"/>
            <a:ext cx="1331146" cy="3763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58E29-216A-342C-CE04-6C5A31078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" t="35792" r="67992" b="31439"/>
          <a:stretch>
            <a:fillRect/>
          </a:stretch>
        </p:blipFill>
        <p:spPr>
          <a:xfrm>
            <a:off x="3990125" y="1742111"/>
            <a:ext cx="4211749" cy="3870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772FB-7D91-F5E9-557A-16B4AEBBB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71" y="1449378"/>
            <a:ext cx="5431858" cy="45265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9EEC0-5FB3-C7CC-638E-F01F8A48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E382-01B6-E77A-9973-E51903C3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D1032-6081-6F6B-56C0-C414C867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33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851FDF-2515-635D-7957-6D12C6C848C5}"/>
              </a:ext>
            </a:extLst>
          </p:cNvPr>
          <p:cNvSpPr/>
          <p:nvPr/>
        </p:nvSpPr>
        <p:spPr>
          <a:xfrm>
            <a:off x="739106" y="521741"/>
            <a:ext cx="3047802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USING TG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95D16A-AF10-C23F-A21C-A4D6A3A842BD}"/>
              </a:ext>
            </a:extLst>
          </p:cNvPr>
          <p:cNvSpPr/>
          <p:nvPr/>
        </p:nvSpPr>
        <p:spPr>
          <a:xfrm>
            <a:off x="1074923" y="-1077380"/>
            <a:ext cx="3051771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 MODULE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23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4E956-0C54-9CFB-DB35-D8FA405CF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329C09-E19F-84E4-3198-76B47CA6A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39" y="2933944"/>
            <a:ext cx="1669116" cy="1390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832340-9509-7E63-50BF-8B0E53B34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4543" r="44592" b="14622"/>
          <a:stretch>
            <a:fillRect/>
          </a:stretch>
        </p:blipFill>
        <p:spPr>
          <a:xfrm>
            <a:off x="5097856" y="1163935"/>
            <a:ext cx="1996281" cy="493094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91111-1EC8-D9B4-EC14-1A4C13E9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228CE-3AB5-1EEA-983C-FB620C5E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1FF32-D61E-697B-F189-B819B24E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11CBD6-66A5-CC13-F5D6-F6A418A4DE21}"/>
              </a:ext>
            </a:extLst>
          </p:cNvPr>
          <p:cNvSpPr/>
          <p:nvPr/>
        </p:nvSpPr>
        <p:spPr>
          <a:xfrm>
            <a:off x="739106" y="521741"/>
            <a:ext cx="3047802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USING TG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0E3FD2-143D-4217-EE25-8EF55435E291}"/>
              </a:ext>
            </a:extLst>
          </p:cNvPr>
          <p:cNvSpPr/>
          <p:nvPr/>
        </p:nvSpPr>
        <p:spPr>
          <a:xfrm>
            <a:off x="1074923" y="-1077380"/>
            <a:ext cx="3051771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 MODULE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09C64-31F2-6682-8181-A0B76F8DC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56" y="606671"/>
            <a:ext cx="1996280" cy="56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37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E871-6FF1-BA43-270E-92AB4EEAB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E6A982-8EE1-83D6-0A59-3A352F360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340" y="2281187"/>
            <a:ext cx="1095320" cy="3097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B2A235-4BE1-A1AF-513C-830D1994C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2" t="1555" r="715" b="-557"/>
          <a:stretch>
            <a:fillRect/>
          </a:stretch>
        </p:blipFill>
        <p:spPr>
          <a:xfrm>
            <a:off x="2868328" y="1201754"/>
            <a:ext cx="6315795" cy="513450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4E1DC-9C38-464D-7D28-621427247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DB8EC-983B-3040-4AE4-B154EE29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CB4C0-2FCB-77C0-AC4A-3A05361B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35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7EBA96-9E44-CAAF-EF8E-CD27A0A1CEC0}"/>
              </a:ext>
            </a:extLst>
          </p:cNvPr>
          <p:cNvSpPr/>
          <p:nvPr/>
        </p:nvSpPr>
        <p:spPr>
          <a:xfrm>
            <a:off x="739106" y="521741"/>
            <a:ext cx="3047802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USING TG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B8CC0E-09B5-3991-BAFF-00A850A65D5C}"/>
              </a:ext>
            </a:extLst>
          </p:cNvPr>
          <p:cNvSpPr/>
          <p:nvPr/>
        </p:nvSpPr>
        <p:spPr>
          <a:xfrm>
            <a:off x="1074923" y="-1077380"/>
            <a:ext cx="3051771" cy="8085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 MODULE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124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13B2E-5129-B8F8-2C7F-42B2A2F70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B0E43-7CCC-F2AD-BD48-52AF1BD7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1236-CF80-A1A9-19A9-DA6A43E7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E14B2-0136-9F0E-A3C8-977C514E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36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C93D4-8901-AA61-DC1B-BA767FEB7AAA}"/>
              </a:ext>
            </a:extLst>
          </p:cNvPr>
          <p:cNvSpPr/>
          <p:nvPr/>
        </p:nvSpPr>
        <p:spPr>
          <a:xfrm>
            <a:off x="755071" y="620724"/>
            <a:ext cx="511232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B86D40-B99E-49CA-5D4B-447A44546390}"/>
              </a:ext>
            </a:extLst>
          </p:cNvPr>
          <p:cNvSpPr/>
          <p:nvPr/>
        </p:nvSpPr>
        <p:spPr>
          <a:xfrm>
            <a:off x="4471653" y="5668956"/>
            <a:ext cx="2791494" cy="56832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OUTPUT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6C2211-582C-5BA0-D25E-379F4FCCE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8" y="1688471"/>
            <a:ext cx="11179024" cy="38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412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93F9-01B9-881B-A079-7C033977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968C-EC9D-4D14-02A2-88FDBE1A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E20AC-EA27-7AD6-8CC2-5FABD234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E16BB-9F2F-B6EE-0933-30C3231A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37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0E926F-17F3-C13C-654A-758C34ADAAB7}"/>
              </a:ext>
            </a:extLst>
          </p:cNvPr>
          <p:cNvSpPr/>
          <p:nvPr/>
        </p:nvSpPr>
        <p:spPr>
          <a:xfrm>
            <a:off x="755071" y="-928676"/>
            <a:ext cx="511232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9D6EA6-D0E7-5E74-99A9-92C50954BF33}"/>
              </a:ext>
            </a:extLst>
          </p:cNvPr>
          <p:cNvSpPr/>
          <p:nvPr/>
        </p:nvSpPr>
        <p:spPr>
          <a:xfrm>
            <a:off x="679299" y="739798"/>
            <a:ext cx="2791494" cy="56832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OUTPUT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534AA-7A71-DD1D-CC57-23E3F5619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0" t="-684" r="75319" b="684"/>
          <a:stretch>
            <a:fillRect/>
          </a:stretch>
        </p:blipFill>
        <p:spPr>
          <a:xfrm>
            <a:off x="4971354" y="927705"/>
            <a:ext cx="2249291" cy="53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06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83676-DF1F-00B0-B97E-93795DB4E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AEBD6-EA59-58F5-A054-1AC91611B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3EEB5-6D2C-7A65-88EE-B72D87D45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2E56B-6A1A-96D4-C1F2-E6793576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38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CE0271-30FA-B611-ECCA-0CF6D30E329A}"/>
              </a:ext>
            </a:extLst>
          </p:cNvPr>
          <p:cNvSpPr/>
          <p:nvPr/>
        </p:nvSpPr>
        <p:spPr>
          <a:xfrm>
            <a:off x="755071" y="-928676"/>
            <a:ext cx="511232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25AE98-3C68-6F9B-9FF2-6F9EBE68A6B5}"/>
              </a:ext>
            </a:extLst>
          </p:cNvPr>
          <p:cNvSpPr/>
          <p:nvPr/>
        </p:nvSpPr>
        <p:spPr>
          <a:xfrm>
            <a:off x="679299" y="739798"/>
            <a:ext cx="2791494" cy="56832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OUTPUT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27FCCD-27E0-2D7A-A37F-AC1392B33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0" t="-1805" r="64399" b="1805"/>
          <a:stretch>
            <a:fillRect/>
          </a:stretch>
        </p:blipFill>
        <p:spPr>
          <a:xfrm>
            <a:off x="5226517" y="927705"/>
            <a:ext cx="1722923" cy="53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39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AAD6-7659-7CCB-FF99-0A5C91915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A3EAE-AC36-044B-6D49-FF91D88B0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9F6E-1FBF-2F12-1655-9989496A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765FD-BBE4-3D55-4760-ED7BB881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39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386BA8-7735-1953-938E-0D296BBE8502}"/>
              </a:ext>
            </a:extLst>
          </p:cNvPr>
          <p:cNvSpPr/>
          <p:nvPr/>
        </p:nvSpPr>
        <p:spPr>
          <a:xfrm>
            <a:off x="755071" y="-928676"/>
            <a:ext cx="511232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6ECB8D-BA5E-9B76-1C4D-561E121B19BF}"/>
              </a:ext>
            </a:extLst>
          </p:cNvPr>
          <p:cNvSpPr/>
          <p:nvPr/>
        </p:nvSpPr>
        <p:spPr>
          <a:xfrm>
            <a:off x="679299" y="739798"/>
            <a:ext cx="2791494" cy="56832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OUTPUT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8E8AFF-0E4E-6FD1-830D-50C27A5E6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1" t="-1805" r="53558" b="1805"/>
          <a:stretch>
            <a:fillRect/>
          </a:stretch>
        </p:blipFill>
        <p:spPr>
          <a:xfrm>
            <a:off x="5226517" y="927705"/>
            <a:ext cx="1722923" cy="53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95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0A81F-6085-EB2D-8947-5EEA01810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A86F-176F-7CD7-4FB6-DCDA0015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527F4-FEDE-2B47-F821-073A781AD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86A90-4A7C-870F-3DDC-A40415D5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C7BD39-5D8E-CB25-B466-BC2498FD1868}"/>
              </a:ext>
            </a:extLst>
          </p:cNvPr>
          <p:cNvSpPr/>
          <p:nvPr/>
        </p:nvSpPr>
        <p:spPr>
          <a:xfrm>
            <a:off x="838199" y="745415"/>
            <a:ext cx="3454668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112170-5A03-6531-03D4-9F3FFC659A05}"/>
              </a:ext>
            </a:extLst>
          </p:cNvPr>
          <p:cNvSpPr/>
          <p:nvPr/>
        </p:nvSpPr>
        <p:spPr>
          <a:xfrm>
            <a:off x="838199" y="2010268"/>
            <a:ext cx="6284496" cy="88693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DESIGN A HIGH-PERFORMANCE 1:8 ANALOG DEMULTIPLEXER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FF834D-5E61-6ACB-75B4-9C5199E49F1C}"/>
              </a:ext>
            </a:extLst>
          </p:cNvPr>
          <p:cNvSpPr/>
          <p:nvPr/>
        </p:nvSpPr>
        <p:spPr>
          <a:xfrm>
            <a:off x="838199" y="3192570"/>
            <a:ext cx="6284496" cy="124467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USING TRANSMISSION GATES (TGS) FOR LOW ON-RESISTANCE AND HIGH LINEARITY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C35400-C616-C6FB-EF6E-9F3444FB18B2}"/>
              </a:ext>
            </a:extLst>
          </p:cNvPr>
          <p:cNvSpPr/>
          <p:nvPr/>
        </p:nvSpPr>
        <p:spPr>
          <a:xfrm>
            <a:off x="838199" y="4654005"/>
            <a:ext cx="6284496" cy="155429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FINAL DESIGN ACHIEVED AN ON-RESISTANCE OF &lt; 15 Ω, A BW OF &gt; 1.5 MHZ, AND A POWER DISSIPATION OF 10.5 MW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7A930A-09AA-F0D8-8FB4-9F095B9D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38"/>
          <a:stretch>
            <a:fillRect/>
          </a:stretch>
        </p:blipFill>
        <p:spPr>
          <a:xfrm>
            <a:off x="7289117" y="1773815"/>
            <a:ext cx="4806630" cy="433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9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BE360-A326-0E0B-FCA2-381FFC41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BCD89-AB1E-ED79-9AA8-0F76F4CD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DC76C-D4D4-83E5-255A-B95A237C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07CDB-5C96-2DF2-6E04-54301070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40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B67C07-BECC-19A1-3DD0-ECD93B27D6AB}"/>
              </a:ext>
            </a:extLst>
          </p:cNvPr>
          <p:cNvSpPr/>
          <p:nvPr/>
        </p:nvSpPr>
        <p:spPr>
          <a:xfrm>
            <a:off x="755071" y="-928676"/>
            <a:ext cx="511232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276001-9FF3-2801-F40E-CFC68B4DAF79}"/>
              </a:ext>
            </a:extLst>
          </p:cNvPr>
          <p:cNvSpPr/>
          <p:nvPr/>
        </p:nvSpPr>
        <p:spPr>
          <a:xfrm>
            <a:off x="679299" y="739798"/>
            <a:ext cx="2791494" cy="56832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OUTPUT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9DC3F-2BA0-DD96-4D95-DB524E979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8" t="-1805" r="42991" b="1805"/>
          <a:stretch>
            <a:fillRect/>
          </a:stretch>
        </p:blipFill>
        <p:spPr>
          <a:xfrm>
            <a:off x="5226517" y="927705"/>
            <a:ext cx="1722923" cy="53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88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63808-F8D2-20C9-824F-85ED46471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6C94B-FE9E-5C02-C244-79C266A1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1247D-07F4-B61F-B1B3-9F45F9E90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37792-17B3-748D-B176-DAAB563D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41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5BD99E-3223-2BC2-4F18-1D5E94B8CF70}"/>
              </a:ext>
            </a:extLst>
          </p:cNvPr>
          <p:cNvSpPr/>
          <p:nvPr/>
        </p:nvSpPr>
        <p:spPr>
          <a:xfrm>
            <a:off x="755071" y="-928676"/>
            <a:ext cx="511232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257BA2-DFCA-0670-9222-BB34FCEC5C6F}"/>
              </a:ext>
            </a:extLst>
          </p:cNvPr>
          <p:cNvSpPr/>
          <p:nvPr/>
        </p:nvSpPr>
        <p:spPr>
          <a:xfrm>
            <a:off x="679299" y="739798"/>
            <a:ext cx="2791494" cy="56832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OUTPUT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E6466C-4B5E-F2F4-3F1B-B01CE78DB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8" t="-180" r="32141" b="180"/>
          <a:stretch>
            <a:fillRect/>
          </a:stretch>
        </p:blipFill>
        <p:spPr>
          <a:xfrm>
            <a:off x="5226517" y="927705"/>
            <a:ext cx="1722923" cy="53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51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90206-7C59-8FA2-44FE-C15B1BC9A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03E1B-DB52-83BC-AFF7-28F3D2D5C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233A0-8C7C-EA46-1FFE-14D04818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1B70D-83E9-9020-65BE-6D24A661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42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66A889-DB82-56D4-93FB-EA92466CF08F}"/>
              </a:ext>
            </a:extLst>
          </p:cNvPr>
          <p:cNvSpPr/>
          <p:nvPr/>
        </p:nvSpPr>
        <p:spPr>
          <a:xfrm>
            <a:off x="755071" y="-928676"/>
            <a:ext cx="511232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C87AB2-4486-A904-5B64-B14A614A0FA5}"/>
              </a:ext>
            </a:extLst>
          </p:cNvPr>
          <p:cNvSpPr/>
          <p:nvPr/>
        </p:nvSpPr>
        <p:spPr>
          <a:xfrm>
            <a:off x="679299" y="739798"/>
            <a:ext cx="2791494" cy="56832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OUTPUT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FFE85-9146-7507-3DCE-2194E4D42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6" t="-361" r="21603" b="361"/>
          <a:stretch>
            <a:fillRect/>
          </a:stretch>
        </p:blipFill>
        <p:spPr>
          <a:xfrm>
            <a:off x="5226517" y="927705"/>
            <a:ext cx="1722923" cy="53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78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072E4-BBD7-1C6B-52D4-E470BD4E2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158ED-C550-9C23-CF8A-88480508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6BD56-30A6-5865-E28E-19F46092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01B8E-72EA-EC04-280C-BBFFD807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43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2BF043-53FF-86FF-C404-6BABEE2E07A1}"/>
              </a:ext>
            </a:extLst>
          </p:cNvPr>
          <p:cNvSpPr/>
          <p:nvPr/>
        </p:nvSpPr>
        <p:spPr>
          <a:xfrm>
            <a:off x="755071" y="-928676"/>
            <a:ext cx="511232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C205C7-A56C-994D-66DC-1BADFA7D1966}"/>
              </a:ext>
            </a:extLst>
          </p:cNvPr>
          <p:cNvSpPr/>
          <p:nvPr/>
        </p:nvSpPr>
        <p:spPr>
          <a:xfrm>
            <a:off x="679299" y="739798"/>
            <a:ext cx="2791494" cy="56832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OUTPUT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FDB06-9761-8D1F-6056-E815F1823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8" t="-541" r="10761" b="541"/>
          <a:stretch>
            <a:fillRect/>
          </a:stretch>
        </p:blipFill>
        <p:spPr>
          <a:xfrm>
            <a:off x="5226517" y="927705"/>
            <a:ext cx="1722923" cy="53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67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23A59-EE04-F09D-5723-002E5284F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44422-D5D3-74AB-9AF6-80305385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06B2A-F90D-1695-F540-AD442E18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CD62E-38AB-3860-C907-49996835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44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D934F9-6EF7-0777-0A57-258731768167}"/>
              </a:ext>
            </a:extLst>
          </p:cNvPr>
          <p:cNvSpPr/>
          <p:nvPr/>
        </p:nvSpPr>
        <p:spPr>
          <a:xfrm>
            <a:off x="755071" y="-928676"/>
            <a:ext cx="511232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5EC528-E9ED-BD69-1379-34DBCA2E9F83}"/>
              </a:ext>
            </a:extLst>
          </p:cNvPr>
          <p:cNvSpPr/>
          <p:nvPr/>
        </p:nvSpPr>
        <p:spPr>
          <a:xfrm>
            <a:off x="679299" y="739798"/>
            <a:ext cx="2791494" cy="56832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OUTPUT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8EDC3A-F1FD-909D-4BC5-6836060BB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40" t="1" r="99" b="-1"/>
          <a:stretch>
            <a:fillRect/>
          </a:stretch>
        </p:blipFill>
        <p:spPr>
          <a:xfrm>
            <a:off x="5226517" y="927705"/>
            <a:ext cx="1722923" cy="53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63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7C42-AF78-EDE4-4521-6B95105C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C5682-EE8C-3F11-EE49-E883BEACD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D0A6D-0DFD-9440-9B05-4012C68E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E5CAD-8D28-C39A-2A69-F944DB7B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45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A59C3-9601-9359-F63D-AFF5D3883D5E}"/>
              </a:ext>
            </a:extLst>
          </p:cNvPr>
          <p:cNvSpPr/>
          <p:nvPr/>
        </p:nvSpPr>
        <p:spPr>
          <a:xfrm>
            <a:off x="755071" y="-928676"/>
            <a:ext cx="511232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78014B-D223-8238-CE89-C00255ECA0BD}"/>
              </a:ext>
            </a:extLst>
          </p:cNvPr>
          <p:cNvSpPr/>
          <p:nvPr/>
        </p:nvSpPr>
        <p:spPr>
          <a:xfrm>
            <a:off x="679299" y="739798"/>
            <a:ext cx="2791494" cy="56832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DEMUX OUTPUT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6F7AA6-2E04-F635-8CF0-4B15B9030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4" t="-1805" r="350" b="1805"/>
          <a:stretch>
            <a:fillRect/>
          </a:stretch>
        </p:blipFill>
        <p:spPr>
          <a:xfrm>
            <a:off x="25772" y="1534716"/>
            <a:ext cx="12140456" cy="46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8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BA7F7-F442-07B5-650E-FC7330D75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B8354-DAFB-36BC-F2B6-70BAB64F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14F4E-4C82-43E0-EB21-380DA552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F8C81-ABAC-F430-6E17-D0FC0A64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46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0ABDDD-EDD6-CA32-4995-819FED46DFF2}"/>
              </a:ext>
            </a:extLst>
          </p:cNvPr>
          <p:cNvSpPr/>
          <p:nvPr/>
        </p:nvSpPr>
        <p:spPr>
          <a:xfrm>
            <a:off x="755071" y="-928676"/>
            <a:ext cx="511232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9DBCCB-0622-42FB-F022-ED947ED01CAA}"/>
              </a:ext>
            </a:extLst>
          </p:cNvPr>
          <p:cNvSpPr/>
          <p:nvPr/>
        </p:nvSpPr>
        <p:spPr>
          <a:xfrm>
            <a:off x="679299" y="739798"/>
            <a:ext cx="2791494" cy="56832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 OUTPUT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123C5-A7F9-3FF2-57A9-1F83455B2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"/>
          <a:stretch>
            <a:fillRect/>
          </a:stretch>
        </p:blipFill>
        <p:spPr>
          <a:xfrm>
            <a:off x="38030" y="1596200"/>
            <a:ext cx="12115939" cy="45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7853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AEB6F-1CF1-92D7-7FA8-38D3A20D8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08808-FBEC-329F-BB67-21C16D63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DA2D2-8BCB-BCC9-3875-AE57410E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47</a:t>
            </a:fld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14D2C93-7D83-CE51-68EA-F905D0413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30" y="697386"/>
            <a:ext cx="4701398" cy="71559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marL="0" indent="0" algn="ctr">
              <a:buNone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RESISTANCE (Ron)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5711417-3C0A-2592-7E48-C6BD52B25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927" y="1665393"/>
            <a:ext cx="6259884" cy="92332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SOURCES ARE TURNED OFF, 1V DC SUPPLY PROVIDED.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CC0286E-4388-B3E8-F863-C91D76E37080}"/>
              </a:ext>
            </a:extLst>
          </p:cNvPr>
          <p:cNvSpPr txBox="1">
            <a:spLocks/>
          </p:cNvSpPr>
          <p:nvPr/>
        </p:nvSpPr>
        <p:spPr>
          <a:xfrm>
            <a:off x="525927" y="2841131"/>
            <a:ext cx="6259884" cy="92332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PLOTTED AGAINST VOLTAGE USING DC SWEEP ANALYSIS.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5E77A6B-7BF3-F2D1-631A-A634CBC94C63}"/>
              </a:ext>
            </a:extLst>
          </p:cNvPr>
          <p:cNvSpPr txBox="1">
            <a:spLocks/>
          </p:cNvSpPr>
          <p:nvPr/>
        </p:nvSpPr>
        <p:spPr>
          <a:xfrm>
            <a:off x="500330" y="4016869"/>
            <a:ext cx="6285481" cy="92332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RESISTANCE CALCULATED THROUGH OHM’S LAW.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A27D9BEC-CA3A-F4E4-4E60-50B910DF1A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4356" y="5109121"/>
                <a:ext cx="1837427" cy="1078302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56000">
                    <a:schemeClr val="bg1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A27D9BEC-CA3A-F4E4-4E60-50B910DF1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56" y="5109121"/>
                <a:ext cx="1837427" cy="10783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A2195D-0B28-5AB6-4139-C728261E7835}"/>
              </a:ext>
            </a:extLst>
          </p:cNvPr>
          <p:cNvCxnSpPr/>
          <p:nvPr/>
        </p:nvCxnSpPr>
        <p:spPr>
          <a:xfrm>
            <a:off x="8153400" y="2406316"/>
            <a:ext cx="0" cy="1022684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476EEF-4497-3DA6-41C3-57A17B5B5CB1}"/>
              </a:ext>
            </a:extLst>
          </p:cNvPr>
          <p:cNvCxnSpPr/>
          <p:nvPr/>
        </p:nvCxnSpPr>
        <p:spPr>
          <a:xfrm>
            <a:off x="8161422" y="4086437"/>
            <a:ext cx="0" cy="1022684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4C7A1F-B33A-B8FB-8FBE-72F45EB83913}"/>
              </a:ext>
            </a:extLst>
          </p:cNvPr>
          <p:cNvCxnSpPr>
            <a:cxnSpLocks/>
          </p:cNvCxnSpPr>
          <p:nvPr/>
        </p:nvCxnSpPr>
        <p:spPr>
          <a:xfrm>
            <a:off x="8153400" y="2406316"/>
            <a:ext cx="2867526" cy="0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EBEE85-0BD8-C835-6ED6-F4E820833E6F}"/>
              </a:ext>
            </a:extLst>
          </p:cNvPr>
          <p:cNvCxnSpPr>
            <a:cxnSpLocks/>
          </p:cNvCxnSpPr>
          <p:nvPr/>
        </p:nvCxnSpPr>
        <p:spPr>
          <a:xfrm>
            <a:off x="8161422" y="5109121"/>
            <a:ext cx="2859504" cy="0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F5496D-7D81-CB27-F9E6-102F53E15040}"/>
              </a:ext>
            </a:extLst>
          </p:cNvPr>
          <p:cNvCxnSpPr>
            <a:cxnSpLocks/>
          </p:cNvCxnSpPr>
          <p:nvPr/>
        </p:nvCxnSpPr>
        <p:spPr>
          <a:xfrm>
            <a:off x="11045259" y="2127056"/>
            <a:ext cx="0" cy="312058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349-A64E-9E60-802E-2EA72D4A27E3}"/>
              </a:ext>
            </a:extLst>
          </p:cNvPr>
          <p:cNvCxnSpPr>
            <a:cxnSpLocks/>
          </p:cNvCxnSpPr>
          <p:nvPr/>
        </p:nvCxnSpPr>
        <p:spPr>
          <a:xfrm>
            <a:off x="11841480" y="2120566"/>
            <a:ext cx="0" cy="312707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1C5B5F-346C-DE06-45C7-2306EDAD1A24}"/>
              </a:ext>
            </a:extLst>
          </p:cNvPr>
          <p:cNvCxnSpPr>
            <a:cxnSpLocks/>
          </p:cNvCxnSpPr>
          <p:nvPr/>
        </p:nvCxnSpPr>
        <p:spPr>
          <a:xfrm>
            <a:off x="11020926" y="2127056"/>
            <a:ext cx="82055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763BE8-5E8E-381B-C6A5-F2C0B3C028E8}"/>
              </a:ext>
            </a:extLst>
          </p:cNvPr>
          <p:cNvCxnSpPr>
            <a:cxnSpLocks/>
          </p:cNvCxnSpPr>
          <p:nvPr/>
        </p:nvCxnSpPr>
        <p:spPr>
          <a:xfrm>
            <a:off x="11045259" y="5247640"/>
            <a:ext cx="82055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774CAAC-CBB7-BBD1-E4D3-DCEFC529B3A5}"/>
              </a:ext>
            </a:extLst>
          </p:cNvPr>
          <p:cNvSpPr/>
          <p:nvPr/>
        </p:nvSpPr>
        <p:spPr>
          <a:xfrm>
            <a:off x="7807384" y="3410419"/>
            <a:ext cx="708076" cy="7080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D53851-25A8-7398-A43D-5645A2F2841B}"/>
              </a:ext>
            </a:extLst>
          </p:cNvPr>
          <p:cNvSpPr txBox="1"/>
          <p:nvPr/>
        </p:nvSpPr>
        <p:spPr>
          <a:xfrm flipH="1" flipV="1">
            <a:off x="8005445" y="3431547"/>
            <a:ext cx="2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-+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C852D9-4617-EFDE-3CDD-64409ABA2854}"/>
              </a:ext>
            </a:extLst>
          </p:cNvPr>
          <p:cNvSpPr txBox="1"/>
          <p:nvPr/>
        </p:nvSpPr>
        <p:spPr>
          <a:xfrm rot="10800000" flipH="1" flipV="1">
            <a:off x="8499416" y="3570046"/>
            <a:ext cx="49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 V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C63146-F681-55EE-2B43-23BF98586B9E}"/>
              </a:ext>
            </a:extLst>
          </p:cNvPr>
          <p:cNvCxnSpPr>
            <a:cxnSpLocks/>
          </p:cNvCxnSpPr>
          <p:nvPr/>
        </p:nvCxnSpPr>
        <p:spPr>
          <a:xfrm>
            <a:off x="9183166" y="2276475"/>
            <a:ext cx="274693" cy="129841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E0D450-46FD-59AD-ED9B-75CE32CC1080}"/>
              </a:ext>
            </a:extLst>
          </p:cNvPr>
          <p:cNvCxnSpPr>
            <a:cxnSpLocks/>
          </p:cNvCxnSpPr>
          <p:nvPr/>
        </p:nvCxnSpPr>
        <p:spPr>
          <a:xfrm flipV="1">
            <a:off x="9207499" y="2406316"/>
            <a:ext cx="227550" cy="158416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4C7CCB2-D228-19E0-A777-8EE0CC929DAE}"/>
              </a:ext>
            </a:extLst>
          </p:cNvPr>
          <p:cNvSpPr txBox="1"/>
          <p:nvPr/>
        </p:nvSpPr>
        <p:spPr>
          <a:xfrm rot="10800000" flipH="1" flipV="1">
            <a:off x="9248486" y="2010735"/>
            <a:ext cx="2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267657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009EE-08C3-887F-82E4-2DA48805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BFD7A-EA1E-9081-8A05-C2EB4D6BC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87C5A-8A28-C4D4-1532-8C3EC230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6FF0-475C-4023-0E99-41BBDD35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48</a:t>
            </a:fld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A75760C-F67F-50D9-2BC5-D81BC283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30" y="697386"/>
            <a:ext cx="4701398" cy="71559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marL="0" indent="0" algn="ctr">
              <a:buNone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RESISTANCE (Ron)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959832-9E03-C23E-4B1F-45FF68F4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52" y="1542766"/>
            <a:ext cx="10032296" cy="46837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4B78DF-ADE6-BE98-413D-21EA184CA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577" y="2528377"/>
            <a:ext cx="5232979" cy="1801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96C572-6383-A845-49A3-CCA7561AE6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2333" y="2528377"/>
            <a:ext cx="4844902" cy="27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63482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39F1C-6F9B-67D7-5540-7D1BA22D9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8E934-E1F5-CFE8-2C80-745AA6DC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336C6-B22B-5237-E044-902DBC0C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B52A0-3432-308D-C417-89C4FB0A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49</a:t>
            </a:fld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9DB9EBC-408C-3236-8FE3-3569960C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30" y="697386"/>
            <a:ext cx="4701398" cy="71559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marL="0" indent="0" algn="ctr">
              <a:buNone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RESISTANCE (Ron)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1C1CA5-426F-878B-DC64-2729DF0C3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52" y="8232385"/>
            <a:ext cx="10032296" cy="46837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2480C6-38C8-A19E-EAAA-4876AF341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51" y="2211754"/>
            <a:ext cx="7072685" cy="24344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3CCA37-A29D-9514-9CE0-8811128208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56" y="2211754"/>
            <a:ext cx="4232322" cy="24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36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7D0C2-30F8-9E93-12D1-98F0FA01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86E43-2849-DE71-8F42-ADEDB9EC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A0665-47C8-58D5-9B34-75B95420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5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7F1FED-65E9-8F88-ED18-B158D0AC2E9A}"/>
              </a:ext>
            </a:extLst>
          </p:cNvPr>
          <p:cNvSpPr/>
          <p:nvPr/>
        </p:nvSpPr>
        <p:spPr>
          <a:xfrm>
            <a:off x="838198" y="745415"/>
            <a:ext cx="420543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08A1A4B0-683A-E7EE-BD5C-CB69942BC41E}"/>
              </a:ext>
            </a:extLst>
          </p:cNvPr>
          <p:cNvSpPr/>
          <p:nvPr/>
        </p:nvSpPr>
        <p:spPr>
          <a:xfrm>
            <a:off x="6096000" y="1285135"/>
            <a:ext cx="4593574" cy="1826709"/>
          </a:xfrm>
          <a:prstGeom prst="wedgeEllipseCallou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800000000000000" pitchFamily="2" charset="0"/>
                <a:cs typeface="Poppins" panose="00000800000000000000" pitchFamily="2" charset="0"/>
              </a:rPr>
              <a:t>WHAT </a:t>
            </a:r>
            <a:r>
              <a:rPr lang="en-US" sz="2800" kern="0" dirty="0">
                <a:solidFill>
                  <a:prstClr val="white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IS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r>
              <a:rPr lang="en-US" sz="2800" kern="0" dirty="0">
                <a:solidFill>
                  <a:prstClr val="white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1:8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800000000000000" pitchFamily="2" charset="0"/>
                <a:cs typeface="Poppins" panose="00000800000000000000" pitchFamily="2" charset="0"/>
              </a:rPr>
              <a:t>ANALOG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800000000000000" pitchFamily="2" charset="0"/>
                <a:cs typeface="Poppins" panose="00000800000000000000" pitchFamily="2" charset="0"/>
              </a:rPr>
              <a:t> DEMUX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800000000000000" pitchFamily="2" charset="0"/>
                <a:cs typeface="Poppins" panose="00000800000000000000" pitchFamily="2" charset="0"/>
              </a:rPr>
              <a:t>?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07D8017-A8B0-1D95-84C4-AC58839FB48B}"/>
              </a:ext>
            </a:extLst>
          </p:cNvPr>
          <p:cNvSpPr/>
          <p:nvPr/>
        </p:nvSpPr>
        <p:spPr>
          <a:xfrm>
            <a:off x="4544996" y="2603382"/>
            <a:ext cx="2400299" cy="3509203"/>
          </a:xfrm>
          <a:custGeom>
            <a:avLst/>
            <a:gdLst/>
            <a:ahLst/>
            <a:cxnLst/>
            <a:rect l="l" t="t" r="r" b="b"/>
            <a:pathLst>
              <a:path w="2753175" h="4114800">
                <a:moveTo>
                  <a:pt x="0" y="0"/>
                </a:moveTo>
                <a:lnTo>
                  <a:pt x="2753175" y="0"/>
                </a:lnTo>
                <a:lnTo>
                  <a:pt x="27531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39879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0FE8-7812-5BA3-2503-1BAD58B6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C673-B384-81AA-BEFD-FCA98332F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34F50-82A7-2332-6A9B-5791FA6B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26D27-2808-882A-CAFD-AEAF264E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50</a:t>
            </a:fld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BB916BE-5A9A-09BA-C4E9-CA72F0CEF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30" y="697386"/>
            <a:ext cx="4701398" cy="71559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marL="0" indent="0" algn="ctr">
              <a:buNone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RESISTANCE (Ron)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37ABCA1-FC64-91E2-A27B-891C3109B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48" y="1842129"/>
            <a:ext cx="11867949" cy="40850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1C236F-53C1-191F-8C7D-6CB6C4DA7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01" y="1608715"/>
            <a:ext cx="7913397" cy="45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13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E187A-32E1-C4B2-C863-1AEBD47C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C8AA2-8F8C-32C5-D076-0EEE4492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CB9D2-9823-2045-8CE4-27D1DF3C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B7A10-1DAD-7352-F4E2-4CC8462A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51</a:t>
            </a:fld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A5B6A42-5EB8-9253-673C-6B175CC1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30" y="697386"/>
            <a:ext cx="4701398" cy="71559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marL="0" indent="0" algn="ctr">
              <a:buNone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RESISTANCE (Ron)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3A04BA-A185-F081-C573-A4E2C51E4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5" y="1842129"/>
            <a:ext cx="11867949" cy="40850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B449E9-8C6C-E245-74CE-8E94EA85C6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6489" y="2211754"/>
            <a:ext cx="4232322" cy="24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5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71729-BB1D-506A-0284-4A4A1E07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D891A-2DCE-B1E4-BD5D-DB122CD9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FFE3D-8DE7-1BBF-EC76-1D502C81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4AD98-2268-3205-18F4-102C3AF6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52</a:t>
            </a:fld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9D44903-DF8F-E586-10C8-21F80F3D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30" y="697386"/>
            <a:ext cx="4701398" cy="71559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marL="0" indent="0" algn="ctr">
              <a:buNone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RESISTANCE (Ron)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C9FBF0-7DCB-EA71-64D8-ED0433F4E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6" t="68860" r="39260" b="18704"/>
          <a:stretch>
            <a:fillRect/>
          </a:stretch>
        </p:blipFill>
        <p:spPr>
          <a:xfrm>
            <a:off x="2802995" y="1944448"/>
            <a:ext cx="6586009" cy="29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3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CE82B8-237E-F7AD-F00F-CAE1C04E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E7AE3-DF33-3D83-A769-20C712F2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5D71-3572-BFCF-A269-EBE19FF4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A9534-9D89-15EE-E01A-8C972E12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53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28B553-91D2-C3CE-0F72-4374BAC60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764" y="407194"/>
            <a:ext cx="4641850" cy="659024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CAPACITANCE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2F3882-7A23-7D88-3551-4F8D58A96753}"/>
              </a:ext>
            </a:extLst>
          </p:cNvPr>
          <p:cNvSpPr/>
          <p:nvPr/>
        </p:nvSpPr>
        <p:spPr>
          <a:xfrm>
            <a:off x="447764" y="1319842"/>
            <a:ext cx="6910568" cy="87998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RAMP VOLTAGE IS PROVIDED IN THE INPUT.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C4C23E-102D-22F1-EA1F-AA703AA9086E}"/>
              </a:ext>
            </a:extLst>
          </p:cNvPr>
          <p:cNvSpPr/>
          <p:nvPr/>
        </p:nvSpPr>
        <p:spPr>
          <a:xfrm>
            <a:off x="447764" y="2514632"/>
            <a:ext cx="6910568" cy="87998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FOR THE GIVEN RAMP VOLTAGE INPUT IS CALCULATED.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8653D5-E9B2-A238-ACC4-494398A0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207" y="2069113"/>
            <a:ext cx="4114800" cy="27776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48DE1C-D8DB-95A6-D4D0-A3BC6DD104A9}"/>
              </a:ext>
            </a:extLst>
          </p:cNvPr>
          <p:cNvSpPr/>
          <p:nvPr/>
        </p:nvSpPr>
        <p:spPr>
          <a:xfrm>
            <a:off x="447764" y="4904212"/>
            <a:ext cx="6910568" cy="125780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CAPACITANCE VIA THE SHOWN FORMULA BY INTEGRATING CURRENT OVER THE RAMP PERIOD.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0F80460-1D1E-9DFE-2806-BD43A595A546}"/>
                  </a:ext>
                </a:extLst>
              </p:cNvPr>
              <p:cNvSpPr/>
              <p:nvPr/>
            </p:nvSpPr>
            <p:spPr>
              <a:xfrm>
                <a:off x="1795731" y="3648240"/>
                <a:ext cx="4485737" cy="1004182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56000">
                    <a:schemeClr val="bg1"/>
                  </a:gs>
                  <a:gs pos="94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</a:gradFill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0F80460-1D1E-9DFE-2806-BD43A595A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731" y="3648240"/>
                <a:ext cx="4485737" cy="100418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087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7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CFF0C-0398-9459-85D6-25A9D060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D5E9B1-031B-6278-1E93-B5DEF2C7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108B1-1B4B-D816-6EDA-471975DDF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98867-CFAC-F924-E248-C0B4792C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CFF2-D994-B52C-3B9E-7D2E3941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54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2BC13A-F5CF-0C8A-A6EF-FF232983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764" y="407194"/>
            <a:ext cx="4641850" cy="659024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CAPACITANCE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5E190-0CE0-789A-CD9E-FD4194F9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5" y="1382619"/>
            <a:ext cx="11890289" cy="4092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198332-1479-2E68-5786-93AF6F150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936" y="736706"/>
            <a:ext cx="1189028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92A09F-9076-F338-838A-035002872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56294" y="736706"/>
            <a:ext cx="11906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13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AFDF-D330-2AC0-97D6-7AF201EBB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25688-FB0E-CE53-9A7C-CFB447B9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E70F9-B5DB-9F8B-34EB-E9943785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105E1-CF82-C542-1348-F96CC5CB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69BBD-EC56-C52A-57B1-9A6F990C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5F23BC-FB0F-8B33-74D3-60911C4C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764" y="407194"/>
            <a:ext cx="4641850" cy="659024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CAPACITANCE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2C7F5-92F4-36BC-FE44-E235D6A3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5" y="8901019"/>
            <a:ext cx="11890289" cy="4092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3DC1F6-B373-2D77-59F3-D4C6272A3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22649" r="52256" b="51425"/>
          <a:stretch>
            <a:fillRect/>
          </a:stretch>
        </p:blipFill>
        <p:spPr>
          <a:xfrm>
            <a:off x="1553665" y="1642689"/>
            <a:ext cx="9084668" cy="35726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53AAF1-DB45-82FA-A84E-44E555F8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56294" y="736706"/>
            <a:ext cx="11906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6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C9600-1CAE-CF4B-4323-FA1D1FADC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F0D041-6F75-D3BE-304F-CD6F8851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5BF8-A6A1-00F6-D87D-57B98DF1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1F7BB-E97D-D421-0AD5-8382BF02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09E1D-FBD9-0DB5-7487-46CA43F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56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90091D-9312-E0E3-CA9F-76CBC7A96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764" y="407194"/>
            <a:ext cx="4641850" cy="659024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CAPACITANCE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4E0D74-654A-634D-A8E1-9E329CD05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22649" r="52256" b="51425"/>
          <a:stretch>
            <a:fillRect/>
          </a:stretch>
        </p:blipFill>
        <p:spPr>
          <a:xfrm>
            <a:off x="1553666" y="9237289"/>
            <a:ext cx="9084668" cy="35726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6D92EB-4803-1709-1788-ADFA91979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t="27579" r="51574" b="52187"/>
          <a:stretch>
            <a:fillRect/>
          </a:stretch>
        </p:blipFill>
        <p:spPr>
          <a:xfrm>
            <a:off x="1160629" y="2147553"/>
            <a:ext cx="9870741" cy="29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95939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11D67-8B99-AC94-58B8-A4103B684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B85BF-1425-2D91-0A88-D0933ED3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25B82-45A8-6091-E15B-C5DC2CC4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57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749F4A5-2612-4C0D-6EF1-AC01D7089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79189" cy="833947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DISSIPATION</a:t>
            </a:r>
            <a:endParaRPr lang="en-US" sz="31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A480727-39C3-0343-3246-9831DA2021E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8038" y="1538288"/>
            <a:ext cx="6582880" cy="1166812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1B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AMOUNT OF POWER CONSUMED BY THE DEMUX AND LOST AS HEAT.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E3ABEF77-4765-AE10-A391-9F18E3D36C8D}"/>
              </a:ext>
            </a:extLst>
          </p:cNvPr>
          <p:cNvSpPr txBox="1">
            <a:spLocks/>
          </p:cNvSpPr>
          <p:nvPr/>
        </p:nvSpPr>
        <p:spPr>
          <a:xfrm>
            <a:off x="838198" y="2969669"/>
            <a:ext cx="6582880" cy="1248112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1B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CURRENT ENTERING THE DEMUX IS CALCULATED THROUGH TRANSIENT ANALYSIS.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AF50B064-507F-EE18-3384-91C68A2DDD57}"/>
              </a:ext>
            </a:extLst>
          </p:cNvPr>
          <p:cNvSpPr txBox="1">
            <a:spLocks/>
          </p:cNvSpPr>
          <p:nvPr/>
        </p:nvSpPr>
        <p:spPr>
          <a:xfrm>
            <a:off x="838198" y="4482350"/>
            <a:ext cx="6582880" cy="1519039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1B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DISSIPATED POWER IS CALCULATED BY MULTIPLYING THE MAXIMUM CURRENT WITH THE SUPPLY VOLTAGE.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1C6967F5-1653-FF2B-4968-F9E6FF0755FE}"/>
              </a:ext>
            </a:extLst>
          </p:cNvPr>
          <p:cNvSpPr/>
          <p:nvPr/>
        </p:nvSpPr>
        <p:spPr>
          <a:xfrm rot="1023979">
            <a:off x="8836966" y="1844441"/>
            <a:ext cx="1986941" cy="4114800"/>
          </a:xfrm>
          <a:custGeom>
            <a:avLst/>
            <a:gdLst/>
            <a:ahLst/>
            <a:cxnLst/>
            <a:rect l="l" t="t" r="r" b="b"/>
            <a:pathLst>
              <a:path w="1986941" h="4114800">
                <a:moveTo>
                  <a:pt x="0" y="0"/>
                </a:moveTo>
                <a:lnTo>
                  <a:pt x="1986942" y="0"/>
                </a:lnTo>
                <a:lnTo>
                  <a:pt x="19869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588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65FC0-0F77-C98F-5836-F0B0E7CB4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F0CDA-9277-550A-0FD9-08842E19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D980B-39B0-DC63-E05F-67328914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E452E-CF92-5847-7466-9A0F1CE9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58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5939F37-5C8B-C2C5-B0C9-5CBC74AE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79189" cy="833947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DISSIPATION</a:t>
            </a:r>
            <a:endParaRPr lang="en-US" sz="31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BD7665-4EC9-BB78-0A80-13286BDD8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" y="1565738"/>
            <a:ext cx="11895485" cy="40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05761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4F65-D30E-8954-2B4B-EA5D3EB8B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AACB0-0DBF-6E27-EA81-B3408F3E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163E0-61DF-77F7-D7DE-A5743F80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F7DCC-719C-5342-C752-592A337E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59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39E6B3B-1F2C-1251-D5C2-A0C849C40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79189" cy="833947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DISSIPATION</a:t>
            </a:r>
            <a:endParaRPr lang="en-US" sz="31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B900B-FC4A-4EE1-BFEA-A48CD37E4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7" t="17266" r="81327" b="68244"/>
          <a:stretch>
            <a:fillRect/>
          </a:stretch>
        </p:blipFill>
        <p:spPr>
          <a:xfrm>
            <a:off x="2662514" y="1413334"/>
            <a:ext cx="6866972" cy="40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2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D9E1E-9D70-144F-1A45-BAD44ECF2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6A9BC-E0C2-E391-1A7B-4E01957C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D8871-0160-EC7B-C907-DFBFB642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4E12D-D5B5-A743-F2A9-75237CDC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6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90A2F0-EB0A-941E-283E-C9C5C758D4EA}"/>
              </a:ext>
            </a:extLst>
          </p:cNvPr>
          <p:cNvSpPr/>
          <p:nvPr/>
        </p:nvSpPr>
        <p:spPr>
          <a:xfrm>
            <a:off x="838198" y="745415"/>
            <a:ext cx="420543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Flowchart: Manual Operation 2">
            <a:extLst>
              <a:ext uri="{FF2B5EF4-FFF2-40B4-BE49-F238E27FC236}">
                <a16:creationId xmlns:a16="http://schemas.microsoft.com/office/drawing/2014/main" id="{A50ABB97-7F41-268A-AE19-360995C07E3A}"/>
              </a:ext>
            </a:extLst>
          </p:cNvPr>
          <p:cNvSpPr/>
          <p:nvPr/>
        </p:nvSpPr>
        <p:spPr>
          <a:xfrm rot="5400000">
            <a:off x="3814411" y="2175315"/>
            <a:ext cx="4148489" cy="2897204"/>
          </a:xfrm>
          <a:prstGeom prst="flowChartManualOperati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26AE9B-DB98-9071-5CC2-B270D30B3EFD}"/>
              </a:ext>
            </a:extLst>
          </p:cNvPr>
          <p:cNvCxnSpPr>
            <a:endCxn id="3" idx="2"/>
          </p:cNvCxnSpPr>
          <p:nvPr/>
        </p:nvCxnSpPr>
        <p:spPr>
          <a:xfrm>
            <a:off x="2733575" y="3623917"/>
            <a:ext cx="1706479" cy="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432AED-248C-EF29-96DA-5D18DC4C284A}"/>
              </a:ext>
            </a:extLst>
          </p:cNvPr>
          <p:cNvCxnSpPr>
            <a:cxnSpLocks/>
          </p:cNvCxnSpPr>
          <p:nvPr/>
        </p:nvCxnSpPr>
        <p:spPr>
          <a:xfrm>
            <a:off x="7269279" y="1944302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F3E292-EB24-3E92-CFEA-1E73C4E6D007}"/>
              </a:ext>
            </a:extLst>
          </p:cNvPr>
          <p:cNvCxnSpPr>
            <a:cxnSpLocks/>
          </p:cNvCxnSpPr>
          <p:nvPr/>
        </p:nvCxnSpPr>
        <p:spPr>
          <a:xfrm>
            <a:off x="7269279" y="2443211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7757B0-B0FC-D3FF-694E-C16E20A9A673}"/>
              </a:ext>
            </a:extLst>
          </p:cNvPr>
          <p:cNvCxnSpPr>
            <a:cxnSpLocks/>
          </p:cNvCxnSpPr>
          <p:nvPr/>
        </p:nvCxnSpPr>
        <p:spPr>
          <a:xfrm>
            <a:off x="7269278" y="2932495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7C8EFF-B1EC-46AC-7685-3800E149A6C9}"/>
              </a:ext>
            </a:extLst>
          </p:cNvPr>
          <p:cNvCxnSpPr>
            <a:cxnSpLocks/>
          </p:cNvCxnSpPr>
          <p:nvPr/>
        </p:nvCxnSpPr>
        <p:spPr>
          <a:xfrm>
            <a:off x="7269277" y="3421779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2AAF4E-4A69-D03A-2CDB-EED77FB20E9B}"/>
              </a:ext>
            </a:extLst>
          </p:cNvPr>
          <p:cNvCxnSpPr>
            <a:cxnSpLocks/>
          </p:cNvCxnSpPr>
          <p:nvPr/>
        </p:nvCxnSpPr>
        <p:spPr>
          <a:xfrm>
            <a:off x="7269276" y="3911063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8B8FCD-EAED-1B42-6E4E-70A613A1C9DD}"/>
              </a:ext>
            </a:extLst>
          </p:cNvPr>
          <p:cNvCxnSpPr>
            <a:cxnSpLocks/>
          </p:cNvCxnSpPr>
          <p:nvPr/>
        </p:nvCxnSpPr>
        <p:spPr>
          <a:xfrm>
            <a:off x="7269275" y="4400347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84A93C-D8FA-BF45-D83D-73F1EB940799}"/>
              </a:ext>
            </a:extLst>
          </p:cNvPr>
          <p:cNvCxnSpPr>
            <a:cxnSpLocks/>
          </p:cNvCxnSpPr>
          <p:nvPr/>
        </p:nvCxnSpPr>
        <p:spPr>
          <a:xfrm>
            <a:off x="7269274" y="4889631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85C4A5-FFEA-F826-A165-AE6B960B51B4}"/>
              </a:ext>
            </a:extLst>
          </p:cNvPr>
          <p:cNvCxnSpPr>
            <a:cxnSpLocks/>
          </p:cNvCxnSpPr>
          <p:nvPr/>
        </p:nvCxnSpPr>
        <p:spPr>
          <a:xfrm>
            <a:off x="7269273" y="5378915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146707-E2D8-17F9-8CE0-00C4174BAFB0}"/>
              </a:ext>
            </a:extLst>
          </p:cNvPr>
          <p:cNvCxnSpPr>
            <a:cxnSpLocks/>
          </p:cNvCxnSpPr>
          <p:nvPr/>
        </p:nvCxnSpPr>
        <p:spPr>
          <a:xfrm flipV="1">
            <a:off x="4995511" y="5017158"/>
            <a:ext cx="0" cy="723513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789990-000D-9A88-0633-D31EA96AEA2A}"/>
              </a:ext>
            </a:extLst>
          </p:cNvPr>
          <p:cNvCxnSpPr>
            <a:cxnSpLocks/>
          </p:cNvCxnSpPr>
          <p:nvPr/>
        </p:nvCxnSpPr>
        <p:spPr>
          <a:xfrm flipV="1">
            <a:off x="5476774" y="5149490"/>
            <a:ext cx="0" cy="59118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31E54D-F8E7-3207-FBB1-DCB2CE844056}"/>
              </a:ext>
            </a:extLst>
          </p:cNvPr>
          <p:cNvCxnSpPr>
            <a:cxnSpLocks/>
          </p:cNvCxnSpPr>
          <p:nvPr/>
        </p:nvCxnSpPr>
        <p:spPr>
          <a:xfrm flipV="1">
            <a:off x="5958037" y="5281822"/>
            <a:ext cx="0" cy="45884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445D22-A02D-1FD3-1E52-6CABFD7CB038}"/>
              </a:ext>
            </a:extLst>
          </p:cNvPr>
          <p:cNvSpPr txBox="1"/>
          <p:nvPr/>
        </p:nvSpPr>
        <p:spPr>
          <a:xfrm>
            <a:off x="2994860" y="3162252"/>
            <a:ext cx="118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566917-EB18-2C54-A024-188987022A0C}"/>
              </a:ext>
            </a:extLst>
          </p:cNvPr>
          <p:cNvSpPr txBox="1"/>
          <p:nvPr/>
        </p:nvSpPr>
        <p:spPr>
          <a:xfrm>
            <a:off x="7497270" y="5740669"/>
            <a:ext cx="1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4C84A1-3B44-E1E0-B8F9-1C5B3553F473}"/>
              </a:ext>
            </a:extLst>
          </p:cNvPr>
          <p:cNvSpPr txBox="1"/>
          <p:nvPr/>
        </p:nvSpPr>
        <p:spPr>
          <a:xfrm>
            <a:off x="4467497" y="534235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76DFF4-19A1-4014-05A6-99C3B002B7FC}"/>
              </a:ext>
            </a:extLst>
          </p:cNvPr>
          <p:cNvSpPr txBox="1"/>
          <p:nvPr/>
        </p:nvSpPr>
        <p:spPr>
          <a:xfrm>
            <a:off x="4967295" y="5340353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BCF31C-5B2A-91CF-944B-26A189A061EB}"/>
              </a:ext>
            </a:extLst>
          </p:cNvPr>
          <p:cNvSpPr txBox="1"/>
          <p:nvPr/>
        </p:nvSpPr>
        <p:spPr>
          <a:xfrm>
            <a:off x="5467093" y="5338352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1D315-B397-D7ED-32B9-98B48D6425FF}"/>
              </a:ext>
            </a:extLst>
          </p:cNvPr>
          <p:cNvSpPr txBox="1"/>
          <p:nvPr/>
        </p:nvSpPr>
        <p:spPr>
          <a:xfrm>
            <a:off x="7853305" y="1486657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9B311C-9DCA-C952-00C3-76565A5A8B23}"/>
              </a:ext>
            </a:extLst>
          </p:cNvPr>
          <p:cNvSpPr txBox="1"/>
          <p:nvPr/>
        </p:nvSpPr>
        <p:spPr>
          <a:xfrm>
            <a:off x="7853305" y="2024060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7A396D-2FDC-6BFE-C655-6EC29F090D1A}"/>
              </a:ext>
            </a:extLst>
          </p:cNvPr>
          <p:cNvSpPr txBox="1"/>
          <p:nvPr/>
        </p:nvSpPr>
        <p:spPr>
          <a:xfrm>
            <a:off x="7853305" y="253210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842D8A-0E58-5D57-A816-7C619302DCCE}"/>
              </a:ext>
            </a:extLst>
          </p:cNvPr>
          <p:cNvSpPr txBox="1"/>
          <p:nvPr/>
        </p:nvSpPr>
        <p:spPr>
          <a:xfrm>
            <a:off x="7853305" y="301352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CA42EF-5019-77C3-693D-F1E3C188EB94}"/>
              </a:ext>
            </a:extLst>
          </p:cNvPr>
          <p:cNvSpPr txBox="1"/>
          <p:nvPr/>
        </p:nvSpPr>
        <p:spPr>
          <a:xfrm>
            <a:off x="7853305" y="3512446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B0964D-45FF-9D80-0FE4-498C2B0FE8C0}"/>
              </a:ext>
            </a:extLst>
          </p:cNvPr>
          <p:cNvSpPr txBox="1"/>
          <p:nvPr/>
        </p:nvSpPr>
        <p:spPr>
          <a:xfrm>
            <a:off x="7853305" y="3999955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4B17DF-BFA5-B676-5DF0-9FC3CCAEF7F4}"/>
              </a:ext>
            </a:extLst>
          </p:cNvPr>
          <p:cNvSpPr txBox="1"/>
          <p:nvPr/>
        </p:nvSpPr>
        <p:spPr>
          <a:xfrm>
            <a:off x="7853305" y="449886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D3B09F-A6BA-1A74-B2AD-495276605E2F}"/>
              </a:ext>
            </a:extLst>
          </p:cNvPr>
          <p:cNvSpPr txBox="1"/>
          <p:nvPr/>
        </p:nvSpPr>
        <p:spPr>
          <a:xfrm>
            <a:off x="7853305" y="4950903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Y7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E7B36B-1AF6-5495-5F86-975C675557F1}"/>
              </a:ext>
            </a:extLst>
          </p:cNvPr>
          <p:cNvCxnSpPr>
            <a:cxnSpLocks/>
          </p:cNvCxnSpPr>
          <p:nvPr/>
        </p:nvCxnSpPr>
        <p:spPr>
          <a:xfrm flipV="1">
            <a:off x="4701339" y="2121228"/>
            <a:ext cx="2238476" cy="1502689"/>
          </a:xfrm>
          <a:prstGeom prst="straightConnector1">
            <a:avLst/>
          </a:prstGeom>
          <a:ln w="38100">
            <a:solidFill>
              <a:schemeClr val="accent5"/>
            </a:solidFill>
            <a:prstDash val="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ne Wave Coloring Page - Ultra Coloring Pages">
            <a:extLst>
              <a:ext uri="{FF2B5EF4-FFF2-40B4-BE49-F238E27FC236}">
                <a16:creationId xmlns:a16="http://schemas.microsoft.com/office/drawing/2014/main" id="{985755D5-11FC-7D83-1BA5-10677B6B4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12683"/>
          <a:stretch>
            <a:fillRect/>
          </a:stretch>
        </p:blipFill>
        <p:spPr bwMode="auto">
          <a:xfrm>
            <a:off x="874682" y="3387930"/>
            <a:ext cx="1858893" cy="4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ine Wave Coloring Page - Ultra Coloring Pages">
            <a:extLst>
              <a:ext uri="{FF2B5EF4-FFF2-40B4-BE49-F238E27FC236}">
                <a16:creationId xmlns:a16="http://schemas.microsoft.com/office/drawing/2014/main" id="{E5D745B3-324B-AB36-39CE-EEE9E540A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12683"/>
          <a:stretch>
            <a:fillRect/>
          </a:stretch>
        </p:blipFill>
        <p:spPr bwMode="auto">
          <a:xfrm>
            <a:off x="8969528" y="1760455"/>
            <a:ext cx="1858893" cy="4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C08E10A-0AC1-8651-8E56-E66F23D1ED0F}"/>
              </a:ext>
            </a:extLst>
          </p:cNvPr>
          <p:cNvSpPr txBox="1"/>
          <p:nvPr/>
        </p:nvSpPr>
        <p:spPr>
          <a:xfrm>
            <a:off x="4803833" y="5740671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372031-CCAF-66E1-4A51-7BA2E94A43B0}"/>
              </a:ext>
            </a:extLst>
          </p:cNvPr>
          <p:cNvSpPr txBox="1"/>
          <p:nvPr/>
        </p:nvSpPr>
        <p:spPr>
          <a:xfrm>
            <a:off x="5293153" y="5740670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0E33EA-D6B2-7D4F-AF02-A00664357586}"/>
              </a:ext>
            </a:extLst>
          </p:cNvPr>
          <p:cNvSpPr txBox="1"/>
          <p:nvPr/>
        </p:nvSpPr>
        <p:spPr>
          <a:xfrm>
            <a:off x="5782473" y="5740669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66155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4" grpId="0"/>
      <p:bldP spid="55" grpId="0"/>
      <p:bldP spid="5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4473-998F-6CC1-E4B9-971692B73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3D9D2-8CBF-5A0E-A555-6B29ACE67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B2386-0569-4841-FBD3-53A5E4FE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60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779FA8B-8802-2B58-1723-866731E4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64802"/>
            <a:ext cx="5466348" cy="861868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marL="0" indent="0">
              <a:buNone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ON TIME (Ton)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10888239-B55B-2D04-9BAB-EDFA51BD5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76011"/>
            <a:ext cx="6885318" cy="1499499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1B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INTERVAL FROM THE PREVIOUS CHANNEL’S DE-ASSERTION TO THE NEW CHANNEL REACHING CONUDCTION &amp; VICE VERSA.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CE3748-EF66-AE41-FEE0-BCE67AC5D4DB}"/>
              </a:ext>
            </a:extLst>
          </p:cNvPr>
          <p:cNvSpPr txBox="1">
            <a:spLocks/>
          </p:cNvSpPr>
          <p:nvPr/>
        </p:nvSpPr>
        <p:spPr>
          <a:xfrm>
            <a:off x="838199" y="4211146"/>
            <a:ext cx="6885318" cy="116025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1B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 CHANNEL TO CHANNEL DELAY AND EFFECTIVE SAMPLING APERTURE.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4F6CD1-72E2-2666-654C-185064DB1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8" t="17260" r="63286" b="36531"/>
          <a:stretch>
            <a:fillRect/>
          </a:stretch>
        </p:blipFill>
        <p:spPr>
          <a:xfrm>
            <a:off x="9298005" y="1699305"/>
            <a:ext cx="1915428" cy="41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53C48-0F2B-5236-3CDE-D864B5F5D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49B5C-1D6E-4EC7-4250-2BEED224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B484C-77CD-1E97-9AB4-5531FC0F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4759C-BBD7-DFB5-576A-7F1E208F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61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CE2D7CD-E9C9-2A62-9571-EA84DD57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64802"/>
            <a:ext cx="5466348" cy="861868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marL="0" indent="0">
              <a:buNone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ON TIME (Ton)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6771D-E6D7-2B12-79F5-916BAAF10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03" y="1749074"/>
            <a:ext cx="10445887" cy="3559217"/>
          </a:xfrm>
          <a:prstGeom prst="rect">
            <a:avLst/>
          </a:prstGeom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512B9856-8D07-916F-D34B-503AD65DFB23}"/>
              </a:ext>
            </a:extLst>
          </p:cNvPr>
          <p:cNvSpPr txBox="1">
            <a:spLocks/>
          </p:cNvSpPr>
          <p:nvPr/>
        </p:nvSpPr>
        <p:spPr>
          <a:xfrm>
            <a:off x="2966841" y="5503979"/>
            <a:ext cx="6675409" cy="656682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 = 19.040000480-19.040000000 = 480ns  </a:t>
            </a:r>
          </a:p>
        </p:txBody>
      </p:sp>
    </p:spTree>
    <p:extLst>
      <p:ext uri="{BB962C8B-B14F-4D97-AF65-F5344CB8AC3E}">
        <p14:creationId xmlns:p14="http://schemas.microsoft.com/office/powerpoint/2010/main" val="294953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24D44-DFF1-AB0E-93E2-A6AC3521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4280C-ED40-F2A7-68A9-5A3DBAF4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8A061-AE44-4B2A-7CD8-60C45A14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62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A34178-6BA0-C80A-67DE-CFE90C55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16879" cy="877079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 INJECTION</a:t>
            </a:r>
            <a:endParaRPr lang="en-US" sz="31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52AFDC-4C94-82BF-7D06-F9B09784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042" y="2061185"/>
            <a:ext cx="3925773" cy="3045653"/>
          </a:xfrm>
          <a:prstGeom prst="rect">
            <a:avLst/>
          </a:prstGeom>
        </p:spPr>
      </p:pic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3CED95C8-D1A9-896D-2C6D-25E1C3160D82}"/>
              </a:ext>
            </a:extLst>
          </p:cNvPr>
          <p:cNvSpPr txBox="1">
            <a:spLocks/>
          </p:cNvSpPr>
          <p:nvPr/>
        </p:nvSpPr>
        <p:spPr>
          <a:xfrm>
            <a:off x="838198" y="1449657"/>
            <a:ext cx="6440057" cy="1482182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1B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EXPULSION OF CHANNEL CHARGE INTO SOURCE/DRAIN &amp; OTHER NODES WHEN MOSFET IS TURNED OFF.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D9C8E7DF-FF2A-DD37-9AF7-5740D8D095AA}"/>
              </a:ext>
            </a:extLst>
          </p:cNvPr>
          <p:cNvSpPr txBox="1">
            <a:spLocks/>
          </p:cNvSpPr>
          <p:nvPr/>
        </p:nvSpPr>
        <p:spPr>
          <a:xfrm>
            <a:off x="838198" y="3185072"/>
            <a:ext cx="6440057" cy="1292038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1B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TRANSIENT ANALYSIS PERFORMED TO FIGURE OUT THE CURRENT IN EACH TRANSMISSION GATE.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181C360-7C01-88FE-B999-2F46C43EF591}"/>
              </a:ext>
            </a:extLst>
          </p:cNvPr>
          <p:cNvSpPr txBox="1">
            <a:spLocks/>
          </p:cNvSpPr>
          <p:nvPr/>
        </p:nvSpPr>
        <p:spPr>
          <a:xfrm>
            <a:off x="838197" y="4815392"/>
            <a:ext cx="6440057" cy="1292038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1B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INTEGRATED THROUGHOUT THE SIGNAL PERIOD TO FIND THE CHARGE ACCUMULATION.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4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73C7-9E01-7757-0F53-C5FF26C55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5FE93-ACFB-97FC-6E73-EFDB4044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06392-B946-F7BB-011A-751128A2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4B996-90FE-9FD3-3CE3-8F6A0B67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63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4CB6D64-6872-0DC5-7D92-15DECA5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16879" cy="877079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 INJECTION</a:t>
            </a:r>
            <a:endParaRPr lang="en-US" sz="31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1C171-16E6-2A8F-D83F-B77422B17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6" y="1543367"/>
            <a:ext cx="6782347" cy="4511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E2217-A727-D0A5-962A-E34C55631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323" y="1543367"/>
            <a:ext cx="12192000" cy="4177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E2AC2-13E4-9ADF-8FC7-326AC34E2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1811" y="203049"/>
            <a:ext cx="1198050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952668-C95D-ECAC-5797-C9D76FC27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92" y="7740333"/>
            <a:ext cx="11926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82297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496CD-343A-5DFC-778E-BA49FB1B1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97F34-F69E-B888-5B10-778A5893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97C3-4A53-83AB-0C67-4F6F0E41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10EEA-7753-0701-4A7B-FBCE7464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64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E747FCC1-0945-5519-2062-EE49F26F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16879" cy="877079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 INJECTION</a:t>
            </a:r>
            <a:endParaRPr lang="en-US" sz="31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14CF-F1C4-2075-530F-982DB4B2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953" y="8553767"/>
            <a:ext cx="6782347" cy="4511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24925-A2FB-ADC8-3007-F082BEC5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9" y="1530667"/>
            <a:ext cx="11730481" cy="4019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FE805A-4504-FF95-DF4B-F0BA273EB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1811" y="203049"/>
            <a:ext cx="1198050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89BE14-0D53-87F8-5B90-121E533BB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0120" y="7936276"/>
            <a:ext cx="11926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56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2348D-C1D5-F7B1-E445-CF194183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A85FC-C409-463E-5540-A14920BC2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6E056-48BD-6641-EF7C-2B4EBA35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5F6A8-2794-0472-6C4C-3E5FACBD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65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65D213E5-CAF0-4427-5B09-F008AC0A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16879" cy="877079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 INJECTION</a:t>
            </a:r>
            <a:endParaRPr lang="en-US" sz="31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4A819A-865B-C5A0-A838-A47A4CB48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9" y="9355659"/>
            <a:ext cx="11730481" cy="4019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A11A66-909C-F108-D408-7975295DD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2" t="21484" r="52610" b="51816"/>
          <a:stretch>
            <a:fillRect/>
          </a:stretch>
        </p:blipFill>
        <p:spPr>
          <a:xfrm>
            <a:off x="2179398" y="1829596"/>
            <a:ext cx="7833203" cy="3198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F6D18F-7D9C-84C2-5F29-049ED0A50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78835" y="1242204"/>
            <a:ext cx="11926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05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1FBE2-3F05-A2E8-B646-56B48448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FACF2-5BE5-FEEF-4DB8-3A72F178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6B18B-E874-9708-1EEB-ABBD2D4A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02EBD-F74C-9688-45B0-84A351F7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66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E4F1611-C75A-8855-79EA-2162927A3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16879" cy="877079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 INJECTION</a:t>
            </a:r>
            <a:endParaRPr lang="en-US" sz="31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E43AC-CC82-5C44-EB17-B69F9ACB5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2" t="21484" r="52610" b="51816"/>
          <a:stretch>
            <a:fillRect/>
          </a:stretch>
        </p:blipFill>
        <p:spPr>
          <a:xfrm>
            <a:off x="2312553" y="8100204"/>
            <a:ext cx="7833203" cy="31988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5D124E-E1A8-7C61-DB56-378C5B770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t="23206" r="51964" b="54870"/>
          <a:stretch>
            <a:fillRect/>
          </a:stretch>
        </p:blipFill>
        <p:spPr>
          <a:xfrm>
            <a:off x="586472" y="1410446"/>
            <a:ext cx="11019056" cy="403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55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E6C09-4B1F-5D66-6D20-38759D17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85020-6EC2-0D2E-0939-56A15013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0F689-30EF-6917-807B-7426C57F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67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712B6C57-6D91-9AC7-A174-45A05B73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4"/>
            <a:ext cx="3079631" cy="704549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BANDWIDTH</a:t>
            </a:r>
            <a:endParaRPr lang="en-US" sz="31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19BCA-3AE5-8E96-971B-3D643AF9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645" y="1812485"/>
            <a:ext cx="4539859" cy="3537048"/>
          </a:xfrm>
          <a:prstGeom prst="rect">
            <a:avLst/>
          </a:prstGeom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24843EA8-F58F-AC19-06AB-9409D4735949}"/>
              </a:ext>
            </a:extLst>
          </p:cNvPr>
          <p:cNvSpPr txBox="1">
            <a:spLocks/>
          </p:cNvSpPr>
          <p:nvPr/>
        </p:nvSpPr>
        <p:spPr>
          <a:xfrm>
            <a:off x="808037" y="1449626"/>
            <a:ext cx="6041337" cy="1166812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1B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BETWEEN UPPER AND LOWER -3dB FREQUENCY.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6F17A31-6C1D-9696-C904-1D531E172570}"/>
              </a:ext>
            </a:extLst>
          </p:cNvPr>
          <p:cNvSpPr txBox="1">
            <a:spLocks/>
          </p:cNvSpPr>
          <p:nvPr/>
        </p:nvSpPr>
        <p:spPr>
          <a:xfrm>
            <a:off x="808037" y="2997603"/>
            <a:ext cx="6041337" cy="1166812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1B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CAPACITIVE LOAD ATTACHED AND AC ANALYSIS PERFORMED.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B7459728-7C52-2995-861A-29BD350F5226}"/>
              </a:ext>
            </a:extLst>
          </p:cNvPr>
          <p:cNvSpPr txBox="1">
            <a:spLocks/>
          </p:cNvSpPr>
          <p:nvPr/>
        </p:nvSpPr>
        <p:spPr>
          <a:xfrm>
            <a:off x="808036" y="4545580"/>
            <a:ext cx="6041337" cy="1166812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1B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 &amp; PHASE PLOTTED AND BANDWIDTH CALCULATED AT -3dB FREQUENCY.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78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B7448-F250-E3CE-1F4D-63BA14B13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F3A9-8B02-6727-EC93-143D89AB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BD4D9-B2B8-06CE-AC14-F2C9D3D3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59249-F258-5AE5-E14E-FDD0A9FC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68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C6E483D-640C-E642-A9BE-02100BF6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4"/>
            <a:ext cx="3079631" cy="704549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BANDWIDTH</a:t>
            </a:r>
            <a:endParaRPr lang="en-US" sz="31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C6CB5-6ECA-E742-9396-730BF1ECA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" y="1447630"/>
            <a:ext cx="11512550" cy="396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1792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859A1-D519-E1FE-5E65-56ED9EB11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E108C-549D-FAB0-BACF-A83A99C2E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B33AC-F198-4070-AEE4-8D7729FC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D17B7-F230-B2B8-72BD-3105376A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69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EC24EC12-7FE2-DC8E-173E-75B011C5F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4"/>
            <a:ext cx="3079631" cy="704549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BANDWIDTH</a:t>
            </a:r>
            <a:endParaRPr lang="en-US" sz="31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C32C1-0530-6776-E881-F95C03A1F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5" t="13465" r="38086" b="61217"/>
          <a:stretch>
            <a:fillRect/>
          </a:stretch>
        </p:blipFill>
        <p:spPr>
          <a:xfrm>
            <a:off x="3368675" y="1266011"/>
            <a:ext cx="5454650" cy="43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69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49A1-6B7C-9AB3-E424-BFB5E826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EEE87-7100-E03C-E2A9-787242D6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BE92-038F-5E0E-1C3F-DB4DBE88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5AED-7224-61C8-C28E-E2BE15BA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7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8C6B9D-DA7D-3828-7229-18CABEFA2C0D}"/>
              </a:ext>
            </a:extLst>
          </p:cNvPr>
          <p:cNvSpPr/>
          <p:nvPr/>
        </p:nvSpPr>
        <p:spPr>
          <a:xfrm>
            <a:off x="838198" y="745415"/>
            <a:ext cx="420543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Flowchart: Manual Operation 2">
            <a:extLst>
              <a:ext uri="{FF2B5EF4-FFF2-40B4-BE49-F238E27FC236}">
                <a16:creationId xmlns:a16="http://schemas.microsoft.com/office/drawing/2014/main" id="{1D273C66-88E3-8680-4179-71AA51FA5638}"/>
              </a:ext>
            </a:extLst>
          </p:cNvPr>
          <p:cNvSpPr/>
          <p:nvPr/>
        </p:nvSpPr>
        <p:spPr>
          <a:xfrm rot="5400000">
            <a:off x="3814411" y="2175315"/>
            <a:ext cx="4148489" cy="2897204"/>
          </a:xfrm>
          <a:prstGeom prst="flowChartManualOperati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7755C4-8395-0C9B-DF9A-3BFCD09EE21E}"/>
              </a:ext>
            </a:extLst>
          </p:cNvPr>
          <p:cNvCxnSpPr>
            <a:endCxn id="3" idx="2"/>
          </p:cNvCxnSpPr>
          <p:nvPr/>
        </p:nvCxnSpPr>
        <p:spPr>
          <a:xfrm>
            <a:off x="2733575" y="3623917"/>
            <a:ext cx="1706479" cy="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DF110D-87D4-B812-1742-23F5C39326F4}"/>
              </a:ext>
            </a:extLst>
          </p:cNvPr>
          <p:cNvCxnSpPr>
            <a:cxnSpLocks/>
          </p:cNvCxnSpPr>
          <p:nvPr/>
        </p:nvCxnSpPr>
        <p:spPr>
          <a:xfrm>
            <a:off x="7269279" y="1944302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547E4D-ECE2-1432-545B-1C4191BD82D4}"/>
              </a:ext>
            </a:extLst>
          </p:cNvPr>
          <p:cNvCxnSpPr>
            <a:cxnSpLocks/>
          </p:cNvCxnSpPr>
          <p:nvPr/>
        </p:nvCxnSpPr>
        <p:spPr>
          <a:xfrm>
            <a:off x="7269279" y="2443211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E6EFFE-59A7-814A-17FE-682EE58D60B2}"/>
              </a:ext>
            </a:extLst>
          </p:cNvPr>
          <p:cNvCxnSpPr>
            <a:cxnSpLocks/>
          </p:cNvCxnSpPr>
          <p:nvPr/>
        </p:nvCxnSpPr>
        <p:spPr>
          <a:xfrm>
            <a:off x="7269278" y="2932495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E3618E-A91E-F086-6D22-6089363F97C0}"/>
              </a:ext>
            </a:extLst>
          </p:cNvPr>
          <p:cNvCxnSpPr>
            <a:cxnSpLocks/>
          </p:cNvCxnSpPr>
          <p:nvPr/>
        </p:nvCxnSpPr>
        <p:spPr>
          <a:xfrm>
            <a:off x="7269277" y="3421779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FE4442-3CFF-4298-91DA-4EF9BC1F20BC}"/>
              </a:ext>
            </a:extLst>
          </p:cNvPr>
          <p:cNvCxnSpPr>
            <a:cxnSpLocks/>
          </p:cNvCxnSpPr>
          <p:nvPr/>
        </p:nvCxnSpPr>
        <p:spPr>
          <a:xfrm>
            <a:off x="7269276" y="3911063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F2899D-3671-2B66-12C9-4A5FB0342489}"/>
              </a:ext>
            </a:extLst>
          </p:cNvPr>
          <p:cNvCxnSpPr>
            <a:cxnSpLocks/>
          </p:cNvCxnSpPr>
          <p:nvPr/>
        </p:nvCxnSpPr>
        <p:spPr>
          <a:xfrm>
            <a:off x="7269275" y="4400347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EA8E42-B6AA-A7FD-E9E5-034776C873F0}"/>
              </a:ext>
            </a:extLst>
          </p:cNvPr>
          <p:cNvCxnSpPr>
            <a:cxnSpLocks/>
          </p:cNvCxnSpPr>
          <p:nvPr/>
        </p:nvCxnSpPr>
        <p:spPr>
          <a:xfrm>
            <a:off x="7269274" y="4889631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7A7214-5729-2B73-6F8A-F62D8D3A9622}"/>
              </a:ext>
            </a:extLst>
          </p:cNvPr>
          <p:cNvCxnSpPr>
            <a:cxnSpLocks/>
          </p:cNvCxnSpPr>
          <p:nvPr/>
        </p:nvCxnSpPr>
        <p:spPr>
          <a:xfrm>
            <a:off x="7269273" y="5378915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2958DE-2DF3-96C4-3962-23D2D409E2C0}"/>
              </a:ext>
            </a:extLst>
          </p:cNvPr>
          <p:cNvCxnSpPr>
            <a:cxnSpLocks/>
          </p:cNvCxnSpPr>
          <p:nvPr/>
        </p:nvCxnSpPr>
        <p:spPr>
          <a:xfrm flipV="1">
            <a:off x="4995511" y="5017158"/>
            <a:ext cx="0" cy="723513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49B029-F02B-D79F-08FF-3AF3C1B4ACB0}"/>
              </a:ext>
            </a:extLst>
          </p:cNvPr>
          <p:cNvCxnSpPr>
            <a:cxnSpLocks/>
          </p:cNvCxnSpPr>
          <p:nvPr/>
        </p:nvCxnSpPr>
        <p:spPr>
          <a:xfrm flipV="1">
            <a:off x="5476774" y="5149490"/>
            <a:ext cx="0" cy="59118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652A9C-5FFC-16CF-E873-9A45555F4467}"/>
              </a:ext>
            </a:extLst>
          </p:cNvPr>
          <p:cNvCxnSpPr>
            <a:cxnSpLocks/>
          </p:cNvCxnSpPr>
          <p:nvPr/>
        </p:nvCxnSpPr>
        <p:spPr>
          <a:xfrm flipV="1">
            <a:off x="5958037" y="5281822"/>
            <a:ext cx="0" cy="45884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DA1F1E-6F1C-558F-0B07-0F0E94EEC237}"/>
              </a:ext>
            </a:extLst>
          </p:cNvPr>
          <p:cNvSpPr txBox="1"/>
          <p:nvPr/>
        </p:nvSpPr>
        <p:spPr>
          <a:xfrm>
            <a:off x="2994860" y="3162252"/>
            <a:ext cx="118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549F26-0BA8-C4B6-C8F3-9AE8F6891C0D}"/>
              </a:ext>
            </a:extLst>
          </p:cNvPr>
          <p:cNvSpPr txBox="1"/>
          <p:nvPr/>
        </p:nvSpPr>
        <p:spPr>
          <a:xfrm>
            <a:off x="7497270" y="5817678"/>
            <a:ext cx="1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C699A-339F-A841-04AA-3531E66FF1A8}"/>
              </a:ext>
            </a:extLst>
          </p:cNvPr>
          <p:cNvSpPr txBox="1"/>
          <p:nvPr/>
        </p:nvSpPr>
        <p:spPr>
          <a:xfrm>
            <a:off x="4467497" y="534235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F8F95B-319B-D4B6-54C4-12D1B9AD7BE4}"/>
              </a:ext>
            </a:extLst>
          </p:cNvPr>
          <p:cNvSpPr txBox="1"/>
          <p:nvPr/>
        </p:nvSpPr>
        <p:spPr>
          <a:xfrm>
            <a:off x="4967295" y="5340353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CA7C24-0F03-FCDA-B42C-53BB6A3CD2B3}"/>
              </a:ext>
            </a:extLst>
          </p:cNvPr>
          <p:cNvSpPr txBox="1"/>
          <p:nvPr/>
        </p:nvSpPr>
        <p:spPr>
          <a:xfrm>
            <a:off x="5467093" y="5338352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008046-33B4-7D6F-D4B0-230BB577221C}"/>
              </a:ext>
            </a:extLst>
          </p:cNvPr>
          <p:cNvSpPr txBox="1"/>
          <p:nvPr/>
        </p:nvSpPr>
        <p:spPr>
          <a:xfrm>
            <a:off x="7853305" y="1486657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70BDA1-2E4D-C5DA-00A7-E25D80935305}"/>
              </a:ext>
            </a:extLst>
          </p:cNvPr>
          <p:cNvSpPr txBox="1"/>
          <p:nvPr/>
        </p:nvSpPr>
        <p:spPr>
          <a:xfrm>
            <a:off x="7853305" y="2024060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BABF3F-D8B6-0F1C-4AD7-571E29955490}"/>
              </a:ext>
            </a:extLst>
          </p:cNvPr>
          <p:cNvSpPr txBox="1"/>
          <p:nvPr/>
        </p:nvSpPr>
        <p:spPr>
          <a:xfrm>
            <a:off x="7853305" y="253210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8BCF7-97A7-B278-C420-6FC9CC072E8C}"/>
              </a:ext>
            </a:extLst>
          </p:cNvPr>
          <p:cNvSpPr txBox="1"/>
          <p:nvPr/>
        </p:nvSpPr>
        <p:spPr>
          <a:xfrm>
            <a:off x="7853305" y="301352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5FAC62-8287-05B2-A254-B2284AD2D1BF}"/>
              </a:ext>
            </a:extLst>
          </p:cNvPr>
          <p:cNvSpPr txBox="1"/>
          <p:nvPr/>
        </p:nvSpPr>
        <p:spPr>
          <a:xfrm>
            <a:off x="7853305" y="3512446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F2204C-E5AA-B929-C525-E14EF67BE965}"/>
              </a:ext>
            </a:extLst>
          </p:cNvPr>
          <p:cNvSpPr txBox="1"/>
          <p:nvPr/>
        </p:nvSpPr>
        <p:spPr>
          <a:xfrm>
            <a:off x="7853305" y="3999955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E0D440-9D8C-5C67-8027-CB49B00051FE}"/>
              </a:ext>
            </a:extLst>
          </p:cNvPr>
          <p:cNvSpPr txBox="1"/>
          <p:nvPr/>
        </p:nvSpPr>
        <p:spPr>
          <a:xfrm>
            <a:off x="7853305" y="449886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4FAA5D-0600-9AE5-DEC9-9F3144AEDE0D}"/>
              </a:ext>
            </a:extLst>
          </p:cNvPr>
          <p:cNvSpPr txBox="1"/>
          <p:nvPr/>
        </p:nvSpPr>
        <p:spPr>
          <a:xfrm>
            <a:off x="7853305" y="4950903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Y7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3C8150-4E10-940C-CED9-12B1978C4E06}"/>
              </a:ext>
            </a:extLst>
          </p:cNvPr>
          <p:cNvCxnSpPr>
            <a:cxnSpLocks/>
          </p:cNvCxnSpPr>
          <p:nvPr/>
        </p:nvCxnSpPr>
        <p:spPr>
          <a:xfrm flipV="1">
            <a:off x="4701339" y="2532104"/>
            <a:ext cx="2286602" cy="1091813"/>
          </a:xfrm>
          <a:prstGeom prst="straightConnector1">
            <a:avLst/>
          </a:prstGeom>
          <a:ln w="38100">
            <a:solidFill>
              <a:schemeClr val="accent5"/>
            </a:solidFill>
            <a:prstDash val="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ne Wave Coloring Page - Ultra Coloring Pages">
            <a:extLst>
              <a:ext uri="{FF2B5EF4-FFF2-40B4-BE49-F238E27FC236}">
                <a16:creationId xmlns:a16="http://schemas.microsoft.com/office/drawing/2014/main" id="{E5D5942B-85ED-DEE7-43A3-F5B2751AA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12683"/>
          <a:stretch>
            <a:fillRect/>
          </a:stretch>
        </p:blipFill>
        <p:spPr bwMode="auto">
          <a:xfrm>
            <a:off x="874682" y="3387930"/>
            <a:ext cx="1858893" cy="4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ine Wave Coloring Page - Ultra Coloring Pages">
            <a:extLst>
              <a:ext uri="{FF2B5EF4-FFF2-40B4-BE49-F238E27FC236}">
                <a16:creationId xmlns:a16="http://schemas.microsoft.com/office/drawing/2014/main" id="{53351DB5-69FD-C9F0-2142-DF9E91AA8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12683"/>
          <a:stretch>
            <a:fillRect/>
          </a:stretch>
        </p:blipFill>
        <p:spPr bwMode="auto">
          <a:xfrm>
            <a:off x="8969528" y="2205688"/>
            <a:ext cx="1858893" cy="4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AF178DC-CCB7-D856-8F43-52ED7B9A2103}"/>
              </a:ext>
            </a:extLst>
          </p:cNvPr>
          <p:cNvSpPr txBox="1"/>
          <p:nvPr/>
        </p:nvSpPr>
        <p:spPr>
          <a:xfrm>
            <a:off x="4803833" y="5740671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38F37D-7748-E3DE-37F6-1C52EC4386EC}"/>
              </a:ext>
            </a:extLst>
          </p:cNvPr>
          <p:cNvSpPr txBox="1"/>
          <p:nvPr/>
        </p:nvSpPr>
        <p:spPr>
          <a:xfrm>
            <a:off x="5293153" y="5740670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ECE499-6AA3-268A-4674-6A99C6547CA9}"/>
              </a:ext>
            </a:extLst>
          </p:cNvPr>
          <p:cNvSpPr txBox="1"/>
          <p:nvPr/>
        </p:nvSpPr>
        <p:spPr>
          <a:xfrm>
            <a:off x="5782473" y="5740669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4159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96AAE-69C0-F94D-5E18-3C33D0796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08E20-5911-8519-0FD2-1F501CCA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F5D3F-61C4-3C5E-DBE2-5E2194334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2A3A1-5392-3A44-B79D-C2EA0CF8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70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075B54-002C-AE0A-E4B4-00C6522B5F25}"/>
              </a:ext>
            </a:extLst>
          </p:cNvPr>
          <p:cNvSpPr/>
          <p:nvPr/>
        </p:nvSpPr>
        <p:spPr>
          <a:xfrm>
            <a:off x="838198" y="745415"/>
            <a:ext cx="3570173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9B7ACE-E0A3-36A7-7D3C-FC1AB50EE78D}"/>
              </a:ext>
            </a:extLst>
          </p:cNvPr>
          <p:cNvSpPr/>
          <p:nvPr/>
        </p:nvSpPr>
        <p:spPr>
          <a:xfrm>
            <a:off x="838199" y="2010268"/>
            <a:ext cx="5702301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SWING 1.98 TO -1.8V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DA2571-795A-5283-4B97-E679B76CED4D}"/>
              </a:ext>
            </a:extLst>
          </p:cNvPr>
          <p:cNvSpPr/>
          <p:nvPr/>
        </p:nvSpPr>
        <p:spPr>
          <a:xfrm>
            <a:off x="838198" y="3137994"/>
            <a:ext cx="5702302" cy="114190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RESISTANCE &amp; CAPACITANCE THAN THE GIVEN RANGE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6B1246-2FB3-4C5B-2F38-61066A919A16}"/>
              </a:ext>
            </a:extLst>
          </p:cNvPr>
          <p:cNvSpPr/>
          <p:nvPr/>
        </p:nvSpPr>
        <p:spPr>
          <a:xfrm>
            <a:off x="839668" y="4610045"/>
            <a:ext cx="5700831" cy="962903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TON THAN THE GIVEN THRESHOLD VALUE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54B391F6-4B72-D7DB-5A8F-E0A64A5413A9}"/>
              </a:ext>
            </a:extLst>
          </p:cNvPr>
          <p:cNvGrpSpPr/>
          <p:nvPr/>
        </p:nvGrpSpPr>
        <p:grpSpPr>
          <a:xfrm>
            <a:off x="7406471" y="1566920"/>
            <a:ext cx="4586608" cy="4577398"/>
            <a:chOff x="0" y="0"/>
            <a:chExt cx="7398664" cy="7383807"/>
          </a:xfrm>
        </p:grpSpPr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D4744F1F-7EE6-7F67-D1E9-38FB51E80C3A}"/>
                </a:ext>
              </a:extLst>
            </p:cNvPr>
            <p:cNvGrpSpPr/>
            <p:nvPr/>
          </p:nvGrpSpPr>
          <p:grpSpPr>
            <a:xfrm>
              <a:off x="38100" y="12700"/>
              <a:ext cx="7207768" cy="7207768"/>
              <a:chOff x="0" y="0"/>
              <a:chExt cx="6350000" cy="6350000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33F42652-EF49-9CA6-68C2-EB5D8C2ADAA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6D211883-C10B-62F4-9775-E2E3CF3A0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7398664" cy="7383807"/>
            </a:xfrm>
            <a:prstGeom prst="rect">
              <a:avLst/>
            </a:prstGeom>
          </p:spPr>
        </p:pic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F5CBCCCF-D8C4-5A2E-C5E0-808223680D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100" y="12700"/>
              <a:ext cx="7162832" cy="7162803"/>
              <a:chOff x="0" y="0"/>
              <a:chExt cx="6350000" cy="6349975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1D62444-FF7E-DD0D-2143-F5D9614DFC5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046" r="-25046"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4244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7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11762-9A05-8866-7B78-BB4C1F3F6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0283-7389-9A0E-E025-EC009CFD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BEF81-ED92-E06F-138C-711D3724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3ABA2-496B-AAA4-BFBF-8F5A2BBA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71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730BF7-EF90-5D09-C27D-343AA11A14EE}"/>
              </a:ext>
            </a:extLst>
          </p:cNvPr>
          <p:cNvSpPr/>
          <p:nvPr/>
        </p:nvSpPr>
        <p:spPr>
          <a:xfrm>
            <a:off x="838198" y="745415"/>
            <a:ext cx="5257801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FACED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581BEB-7E53-783E-267A-1608FA86218F}"/>
              </a:ext>
            </a:extLst>
          </p:cNvPr>
          <p:cNvSpPr/>
          <p:nvPr/>
        </p:nvSpPr>
        <p:spPr>
          <a:xfrm>
            <a:off x="6095999" y="1997392"/>
            <a:ext cx="6035040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BACKGROUND KNOWLEDGE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D16ADD-4C3C-28D0-1C29-86837352C8A8}"/>
              </a:ext>
            </a:extLst>
          </p:cNvPr>
          <p:cNvSpPr/>
          <p:nvPr/>
        </p:nvSpPr>
        <p:spPr>
          <a:xfrm>
            <a:off x="6095999" y="2956049"/>
            <a:ext cx="6035040" cy="71762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USEFUL RESOURCES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B7F021-E2DF-AE39-E196-D1AEC246B810}"/>
              </a:ext>
            </a:extLst>
          </p:cNvPr>
          <p:cNvSpPr/>
          <p:nvPr/>
        </p:nvSpPr>
        <p:spPr>
          <a:xfrm>
            <a:off x="6095998" y="3914706"/>
            <a:ext cx="6035039" cy="71762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OF GIVEN PARAMETERS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F1D45F-92AC-65E0-3841-DDB3D45F4A1F}"/>
              </a:ext>
            </a:extLst>
          </p:cNvPr>
          <p:cNvSpPr/>
          <p:nvPr/>
        </p:nvSpPr>
        <p:spPr>
          <a:xfrm>
            <a:off x="1087554" y="2459157"/>
            <a:ext cx="4783139" cy="3897193"/>
          </a:xfrm>
          <a:custGeom>
            <a:avLst/>
            <a:gdLst/>
            <a:ahLst/>
            <a:cxnLst/>
            <a:rect l="l" t="t" r="r" b="b"/>
            <a:pathLst>
              <a:path w="6995615" h="5806361">
                <a:moveTo>
                  <a:pt x="0" y="0"/>
                </a:moveTo>
                <a:lnTo>
                  <a:pt x="6995615" y="0"/>
                </a:lnTo>
                <a:lnTo>
                  <a:pt x="6995615" y="5806361"/>
                </a:lnTo>
                <a:lnTo>
                  <a:pt x="0" y="5806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6286866-3CA5-7FEC-5C7F-9F173EFD34B5}"/>
              </a:ext>
            </a:extLst>
          </p:cNvPr>
          <p:cNvSpPr/>
          <p:nvPr/>
        </p:nvSpPr>
        <p:spPr>
          <a:xfrm>
            <a:off x="53905" y="1191755"/>
            <a:ext cx="2064621" cy="2281349"/>
          </a:xfrm>
          <a:custGeom>
            <a:avLst/>
            <a:gdLst/>
            <a:ahLst/>
            <a:cxnLst/>
            <a:rect l="l" t="t" r="r" b="b"/>
            <a:pathLst>
              <a:path w="4477619" h="4947646">
                <a:moveTo>
                  <a:pt x="0" y="0"/>
                </a:moveTo>
                <a:lnTo>
                  <a:pt x="4477619" y="0"/>
                </a:lnTo>
                <a:lnTo>
                  <a:pt x="4477619" y="4947646"/>
                </a:lnTo>
                <a:lnTo>
                  <a:pt x="0" y="4947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F8A71-9CFD-1DAB-3256-F6D92150D988}"/>
              </a:ext>
            </a:extLst>
          </p:cNvPr>
          <p:cNvSpPr/>
          <p:nvPr/>
        </p:nvSpPr>
        <p:spPr>
          <a:xfrm>
            <a:off x="6095997" y="4873363"/>
            <a:ext cx="6035039" cy="71762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bg1"/>
              </a:gs>
              <a:gs pos="94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DESIGNING LEVEL SHIFTER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94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7" grpId="0" animBg="1"/>
      <p:bldP spid="9" grpId="0" animBg="1"/>
      <p:bldP spid="13" grpId="0" animBg="1"/>
      <p:bldP spid="17" grpId="0" animBg="1"/>
      <p:bldP spid="1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D92A1-C9A8-4310-68D1-5C5AD945D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9C0E5-AE13-FA45-328F-1A4EBEAF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2ED93-7FC6-C5DE-91D8-4A89E884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098BA-8D4F-AF67-58EA-3F75A237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DCA6118-F558-4478-80BF-767359AFE687}" type="slidenum">
              <a:rPr lang="en-US" smtClean="0"/>
              <a:pPr algn="ctr"/>
              <a:t>72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6CA79F-0F50-5EC1-10F5-3D1D5450E925}"/>
              </a:ext>
            </a:extLst>
          </p:cNvPr>
          <p:cNvSpPr/>
          <p:nvPr/>
        </p:nvSpPr>
        <p:spPr>
          <a:xfrm>
            <a:off x="838198" y="745415"/>
            <a:ext cx="3830055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05A944-631F-2571-C77D-918229220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131903"/>
              </p:ext>
            </p:extLst>
          </p:nvPr>
        </p:nvGraphicFramePr>
        <p:xfrm>
          <a:off x="317634" y="1616785"/>
          <a:ext cx="11559942" cy="464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3314">
                  <a:extLst>
                    <a:ext uri="{9D8B030D-6E8A-4147-A177-3AD203B41FA5}">
                      <a16:colId xmlns:a16="http://schemas.microsoft.com/office/drawing/2014/main" val="953633078"/>
                    </a:ext>
                  </a:extLst>
                </a:gridCol>
                <a:gridCol w="3853314">
                  <a:extLst>
                    <a:ext uri="{9D8B030D-6E8A-4147-A177-3AD203B41FA5}">
                      <a16:colId xmlns:a16="http://schemas.microsoft.com/office/drawing/2014/main" val="3653113374"/>
                    </a:ext>
                  </a:extLst>
                </a:gridCol>
                <a:gridCol w="3853314">
                  <a:extLst>
                    <a:ext uri="{9D8B030D-6E8A-4147-A177-3AD203B41FA5}">
                      <a16:colId xmlns:a16="http://schemas.microsoft.com/office/drawing/2014/main" val="4289801025"/>
                    </a:ext>
                  </a:extLst>
                </a:gridCol>
              </a:tblGrid>
              <a:tr h="27442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GIVEN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 RESULTS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874650"/>
                  </a:ext>
                </a:extLst>
              </a:tr>
              <a:tr h="27442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7350755"/>
                  </a:ext>
                </a:extLst>
              </a:tr>
              <a:tr h="27442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LOGIC HIGH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916438"/>
                  </a:ext>
                </a:extLst>
              </a:tr>
              <a:tr h="27442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LOGIC LOW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260393"/>
                  </a:ext>
                </a:extLst>
              </a:tr>
              <a:tr h="4740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CAPACITANCE (MAX)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45-50 pF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11.98 pF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67"/>
                  </a:ext>
                </a:extLst>
              </a:tr>
              <a:tr h="67358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CHARGE INJECTION OVER THE FULL SIGNAL SWING RANGE (MAX)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4-8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8.315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358524"/>
                  </a:ext>
                </a:extLst>
              </a:tr>
              <a:tr h="67358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SWITCHING ON TIME (TON) (AT RL = 1KΩ, CL = 10 PF) (MAX)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480 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014097"/>
                  </a:ext>
                </a:extLst>
              </a:tr>
              <a:tr h="27442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ANALOG SIGNAL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87174"/>
                  </a:ext>
                </a:extLst>
              </a:tr>
              <a:tr h="4740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DISSIPATION (MAX)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10-15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mW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10.4669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mW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332149"/>
                  </a:ext>
                </a:extLst>
              </a:tr>
              <a:tr h="27442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ON-RESISTANCE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5-15 </a:t>
                      </a:r>
                      <a:r>
                        <a:rPr lang="el-G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Ω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 </a:t>
                      </a:r>
                      <a:r>
                        <a:rPr lang="el-G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Ω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173360"/>
                  </a:ext>
                </a:extLst>
              </a:tr>
              <a:tr h="27442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BANDWIDTH, -3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1.40112 MHz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980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940256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" b="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68274" y="5888355"/>
            <a:ext cx="455930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sz="1000">
                <a:solidFill>
                  <a:srgbClr val="A7A399"/>
                </a:solidFill>
                <a:latin typeface="Times New Roman"/>
              </a:rPr>
              <a:t>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0159" y="1268423"/>
            <a:ext cx="3564487" cy="4645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91558" y="512664"/>
            <a:ext cx="3867053" cy="41597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09589" y="6556276"/>
            <a:ext cx="4774741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9"/>
              </a:lnSpc>
            </a:pPr>
            <a:r>
              <a:rPr lang="en-US" sz="1600">
                <a:solidFill>
                  <a:srgbClr val="C00000"/>
                </a:solidFill>
                <a:latin typeface="Canva Sans"/>
              </a:rPr>
              <a:t>Creating Global Citizens Rooted with Islamic Values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64BC3-4DC5-7871-D228-F1214040C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21A03-499D-5502-725B-74D20670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2D76A-C7D8-5BB1-B9EC-0EB8FAA8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C7AC4-6D31-6132-C9EE-318B7ECD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8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3ECA53-4E86-D2BC-781E-218120C071D9}"/>
              </a:ext>
            </a:extLst>
          </p:cNvPr>
          <p:cNvSpPr/>
          <p:nvPr/>
        </p:nvSpPr>
        <p:spPr>
          <a:xfrm>
            <a:off x="838198" y="745415"/>
            <a:ext cx="420543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Flowchart: Manual Operation 2">
            <a:extLst>
              <a:ext uri="{FF2B5EF4-FFF2-40B4-BE49-F238E27FC236}">
                <a16:creationId xmlns:a16="http://schemas.microsoft.com/office/drawing/2014/main" id="{773E9402-1AB2-6F27-84B6-40B8BA0AF420}"/>
              </a:ext>
            </a:extLst>
          </p:cNvPr>
          <p:cNvSpPr/>
          <p:nvPr/>
        </p:nvSpPr>
        <p:spPr>
          <a:xfrm rot="5400000">
            <a:off x="3814411" y="2175315"/>
            <a:ext cx="4148489" cy="2897204"/>
          </a:xfrm>
          <a:prstGeom prst="flowChartManualOperati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41A43D-C4B5-9319-8E2E-A7CD557AB548}"/>
              </a:ext>
            </a:extLst>
          </p:cNvPr>
          <p:cNvCxnSpPr>
            <a:endCxn id="3" idx="2"/>
          </p:cNvCxnSpPr>
          <p:nvPr/>
        </p:nvCxnSpPr>
        <p:spPr>
          <a:xfrm>
            <a:off x="2733575" y="3623917"/>
            <a:ext cx="1706479" cy="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2FD53A-8715-73EC-50E0-2BBF5B6980F1}"/>
              </a:ext>
            </a:extLst>
          </p:cNvPr>
          <p:cNvCxnSpPr>
            <a:cxnSpLocks/>
          </p:cNvCxnSpPr>
          <p:nvPr/>
        </p:nvCxnSpPr>
        <p:spPr>
          <a:xfrm>
            <a:off x="7269279" y="1944302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451ADA-B0ED-93D5-4EFD-19564C5E3DE5}"/>
              </a:ext>
            </a:extLst>
          </p:cNvPr>
          <p:cNvCxnSpPr>
            <a:cxnSpLocks/>
          </p:cNvCxnSpPr>
          <p:nvPr/>
        </p:nvCxnSpPr>
        <p:spPr>
          <a:xfrm>
            <a:off x="7269279" y="2443211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08C69-BF12-4DAA-BC08-A30370150BCC}"/>
              </a:ext>
            </a:extLst>
          </p:cNvPr>
          <p:cNvCxnSpPr>
            <a:cxnSpLocks/>
          </p:cNvCxnSpPr>
          <p:nvPr/>
        </p:nvCxnSpPr>
        <p:spPr>
          <a:xfrm>
            <a:off x="7269278" y="2932495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30491E-8CFC-3B7A-DAB6-1C13004E156F}"/>
              </a:ext>
            </a:extLst>
          </p:cNvPr>
          <p:cNvCxnSpPr>
            <a:cxnSpLocks/>
          </p:cNvCxnSpPr>
          <p:nvPr/>
        </p:nvCxnSpPr>
        <p:spPr>
          <a:xfrm>
            <a:off x="7269277" y="3421779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8D5CEF-1C0A-02DA-13E7-AC43C0F8269A}"/>
              </a:ext>
            </a:extLst>
          </p:cNvPr>
          <p:cNvCxnSpPr>
            <a:cxnSpLocks/>
          </p:cNvCxnSpPr>
          <p:nvPr/>
        </p:nvCxnSpPr>
        <p:spPr>
          <a:xfrm>
            <a:off x="7269276" y="3911063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59F1FC-A134-F333-87D5-20D3B01AFE0F}"/>
              </a:ext>
            </a:extLst>
          </p:cNvPr>
          <p:cNvCxnSpPr>
            <a:cxnSpLocks/>
          </p:cNvCxnSpPr>
          <p:nvPr/>
        </p:nvCxnSpPr>
        <p:spPr>
          <a:xfrm>
            <a:off x="7269275" y="4400347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254959-DD80-C239-11D2-D829A136F2B3}"/>
              </a:ext>
            </a:extLst>
          </p:cNvPr>
          <p:cNvCxnSpPr>
            <a:cxnSpLocks/>
          </p:cNvCxnSpPr>
          <p:nvPr/>
        </p:nvCxnSpPr>
        <p:spPr>
          <a:xfrm>
            <a:off x="7269274" y="4889631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56CB33-E5D8-4AEF-1271-3DEA9EB17931}"/>
              </a:ext>
            </a:extLst>
          </p:cNvPr>
          <p:cNvCxnSpPr>
            <a:cxnSpLocks/>
          </p:cNvCxnSpPr>
          <p:nvPr/>
        </p:nvCxnSpPr>
        <p:spPr>
          <a:xfrm>
            <a:off x="7269273" y="5378915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75E3C4-A0E0-A6C2-5DCE-286EB366E07B}"/>
              </a:ext>
            </a:extLst>
          </p:cNvPr>
          <p:cNvCxnSpPr>
            <a:cxnSpLocks/>
          </p:cNvCxnSpPr>
          <p:nvPr/>
        </p:nvCxnSpPr>
        <p:spPr>
          <a:xfrm flipV="1">
            <a:off x="4995511" y="5017158"/>
            <a:ext cx="0" cy="723513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1C8F5D-A815-DDDA-7293-242C3243E222}"/>
              </a:ext>
            </a:extLst>
          </p:cNvPr>
          <p:cNvCxnSpPr>
            <a:cxnSpLocks/>
          </p:cNvCxnSpPr>
          <p:nvPr/>
        </p:nvCxnSpPr>
        <p:spPr>
          <a:xfrm flipV="1">
            <a:off x="5476774" y="5149490"/>
            <a:ext cx="0" cy="59118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BEEFD8-6D86-39D9-99D1-145F772DA720}"/>
              </a:ext>
            </a:extLst>
          </p:cNvPr>
          <p:cNvCxnSpPr>
            <a:cxnSpLocks/>
          </p:cNvCxnSpPr>
          <p:nvPr/>
        </p:nvCxnSpPr>
        <p:spPr>
          <a:xfrm flipV="1">
            <a:off x="5958037" y="5281822"/>
            <a:ext cx="0" cy="45884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6AE533-CAEA-59CA-0A67-9BA37AD67FB1}"/>
              </a:ext>
            </a:extLst>
          </p:cNvPr>
          <p:cNvSpPr txBox="1"/>
          <p:nvPr/>
        </p:nvSpPr>
        <p:spPr>
          <a:xfrm>
            <a:off x="2994860" y="3162252"/>
            <a:ext cx="118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E99ED2-868D-D985-54F2-F5B9CD034212}"/>
              </a:ext>
            </a:extLst>
          </p:cNvPr>
          <p:cNvSpPr txBox="1"/>
          <p:nvPr/>
        </p:nvSpPr>
        <p:spPr>
          <a:xfrm>
            <a:off x="7497270" y="5817678"/>
            <a:ext cx="1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95C502-2B2B-6C68-94F9-E5E8114B33D1}"/>
              </a:ext>
            </a:extLst>
          </p:cNvPr>
          <p:cNvSpPr txBox="1"/>
          <p:nvPr/>
        </p:nvSpPr>
        <p:spPr>
          <a:xfrm>
            <a:off x="4467497" y="534235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E2A927-D9B0-5D65-0F42-10AA50EC8873}"/>
              </a:ext>
            </a:extLst>
          </p:cNvPr>
          <p:cNvSpPr txBox="1"/>
          <p:nvPr/>
        </p:nvSpPr>
        <p:spPr>
          <a:xfrm>
            <a:off x="4967295" y="5340353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9E1DAF-E30C-E44C-4C84-0E353A384661}"/>
              </a:ext>
            </a:extLst>
          </p:cNvPr>
          <p:cNvSpPr txBox="1"/>
          <p:nvPr/>
        </p:nvSpPr>
        <p:spPr>
          <a:xfrm>
            <a:off x="5467093" y="5338352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248A8B-CBE7-536F-88E5-6832886DE106}"/>
              </a:ext>
            </a:extLst>
          </p:cNvPr>
          <p:cNvSpPr txBox="1"/>
          <p:nvPr/>
        </p:nvSpPr>
        <p:spPr>
          <a:xfrm>
            <a:off x="7853305" y="1486657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FA0985-1DD3-2933-3F42-577CC9DAE133}"/>
              </a:ext>
            </a:extLst>
          </p:cNvPr>
          <p:cNvSpPr txBox="1"/>
          <p:nvPr/>
        </p:nvSpPr>
        <p:spPr>
          <a:xfrm>
            <a:off x="7853305" y="2024060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694AF2-2DA4-EF9A-7E4E-FB7153B82B2A}"/>
              </a:ext>
            </a:extLst>
          </p:cNvPr>
          <p:cNvSpPr txBox="1"/>
          <p:nvPr/>
        </p:nvSpPr>
        <p:spPr>
          <a:xfrm>
            <a:off x="7853305" y="253210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4E5192-8D39-3564-9037-22110A6A56CB}"/>
              </a:ext>
            </a:extLst>
          </p:cNvPr>
          <p:cNvSpPr txBox="1"/>
          <p:nvPr/>
        </p:nvSpPr>
        <p:spPr>
          <a:xfrm>
            <a:off x="7853305" y="301352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9D5F6F-0FF2-5617-7CCF-9BD3D523022A}"/>
              </a:ext>
            </a:extLst>
          </p:cNvPr>
          <p:cNvSpPr txBox="1"/>
          <p:nvPr/>
        </p:nvSpPr>
        <p:spPr>
          <a:xfrm>
            <a:off x="7853305" y="3512446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DE035A-6C7F-A777-4AB5-CBC85C25A7DD}"/>
              </a:ext>
            </a:extLst>
          </p:cNvPr>
          <p:cNvSpPr txBox="1"/>
          <p:nvPr/>
        </p:nvSpPr>
        <p:spPr>
          <a:xfrm>
            <a:off x="7853305" y="3999955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D341AF-C1A9-0000-757C-B054D7D481F4}"/>
              </a:ext>
            </a:extLst>
          </p:cNvPr>
          <p:cNvSpPr txBox="1"/>
          <p:nvPr/>
        </p:nvSpPr>
        <p:spPr>
          <a:xfrm>
            <a:off x="7853305" y="449886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45EE5A-6FD9-97D1-C86F-6E950CC6F2A4}"/>
              </a:ext>
            </a:extLst>
          </p:cNvPr>
          <p:cNvSpPr txBox="1"/>
          <p:nvPr/>
        </p:nvSpPr>
        <p:spPr>
          <a:xfrm>
            <a:off x="7853305" y="4950903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Y7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F56D-A041-5FD2-23C0-371EAE1726CB}"/>
              </a:ext>
            </a:extLst>
          </p:cNvPr>
          <p:cNvCxnSpPr>
            <a:cxnSpLocks/>
          </p:cNvCxnSpPr>
          <p:nvPr/>
        </p:nvCxnSpPr>
        <p:spPr>
          <a:xfrm flipV="1">
            <a:off x="4701339" y="2993769"/>
            <a:ext cx="2219225" cy="630148"/>
          </a:xfrm>
          <a:prstGeom prst="straightConnector1">
            <a:avLst/>
          </a:prstGeom>
          <a:ln w="38100">
            <a:solidFill>
              <a:schemeClr val="accent5"/>
            </a:solidFill>
            <a:prstDash val="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ne Wave Coloring Page - Ultra Coloring Pages">
            <a:extLst>
              <a:ext uri="{FF2B5EF4-FFF2-40B4-BE49-F238E27FC236}">
                <a16:creationId xmlns:a16="http://schemas.microsoft.com/office/drawing/2014/main" id="{81BBE1E7-00BE-E37E-E6FE-7209784DA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12683"/>
          <a:stretch>
            <a:fillRect/>
          </a:stretch>
        </p:blipFill>
        <p:spPr bwMode="auto">
          <a:xfrm>
            <a:off x="874682" y="3387930"/>
            <a:ext cx="1858893" cy="4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ine Wave Coloring Page - Ultra Coloring Pages">
            <a:extLst>
              <a:ext uri="{FF2B5EF4-FFF2-40B4-BE49-F238E27FC236}">
                <a16:creationId xmlns:a16="http://schemas.microsoft.com/office/drawing/2014/main" id="{8F91D86B-E3FC-B4F9-EA2D-E434A5D1F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12683"/>
          <a:stretch>
            <a:fillRect/>
          </a:stretch>
        </p:blipFill>
        <p:spPr bwMode="auto">
          <a:xfrm>
            <a:off x="8969528" y="2686883"/>
            <a:ext cx="1858893" cy="4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58728E5-0C4B-8963-E808-1253AB8A319B}"/>
              </a:ext>
            </a:extLst>
          </p:cNvPr>
          <p:cNvSpPr txBox="1"/>
          <p:nvPr/>
        </p:nvSpPr>
        <p:spPr>
          <a:xfrm>
            <a:off x="4803833" y="5740671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913B82-911A-BE07-666C-56BC34E94AB6}"/>
              </a:ext>
            </a:extLst>
          </p:cNvPr>
          <p:cNvSpPr txBox="1"/>
          <p:nvPr/>
        </p:nvSpPr>
        <p:spPr>
          <a:xfrm>
            <a:off x="5293153" y="5740670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5C5CEB-286A-9794-729D-03AA36D3BA0C}"/>
              </a:ext>
            </a:extLst>
          </p:cNvPr>
          <p:cNvSpPr txBox="1"/>
          <p:nvPr/>
        </p:nvSpPr>
        <p:spPr>
          <a:xfrm>
            <a:off x="5782473" y="5740669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48185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4BF9-7C05-E5C2-4FC2-C3285F5DA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28A7-9041-373C-6D08-3D7C04E1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4XXX – Final Project – Group A.XY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0212-3E21-083C-E233-852BF447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– </a:t>
            </a:r>
            <a:r>
              <a:rPr lang="en-US">
                <a:solidFill>
                  <a:srgbClr val="FFFF00"/>
                </a:solidFill>
              </a:rPr>
              <a:t>200021</a:t>
            </a:r>
            <a:r>
              <a:rPr lang="en-BD">
                <a:solidFill>
                  <a:srgbClr val="FFFF00"/>
                </a:solidFill>
              </a:rPr>
              <a:t>XYZ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D7A0-21E9-1730-1A6B-9CC470206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6118-F558-4478-80BF-767359AFE687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F13C63-BA91-7946-B758-AC4723A2EF9F}"/>
              </a:ext>
            </a:extLst>
          </p:cNvPr>
          <p:cNvSpPr/>
          <p:nvPr/>
        </p:nvSpPr>
        <p:spPr>
          <a:xfrm>
            <a:off x="838198" y="745415"/>
            <a:ext cx="4205439" cy="717625"/>
          </a:xfrm>
          <a:prstGeom prst="roundRect">
            <a:avLst/>
          </a:prstGeom>
          <a:gradFill flip="none" rotWithShape="1">
            <a:gsLst>
              <a:gs pos="0">
                <a:srgbClr val="BFD1FF"/>
              </a:gs>
              <a:gs pos="56000">
                <a:schemeClr val="accent1">
                  <a:lumMod val="20000"/>
                  <a:lumOff val="80000"/>
                </a:schemeClr>
              </a:gs>
              <a:gs pos="94000">
                <a:srgbClr val="BFD1FF"/>
              </a:gs>
            </a:gsLst>
            <a:lin ang="27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Flowchart: Manual Operation 2">
            <a:extLst>
              <a:ext uri="{FF2B5EF4-FFF2-40B4-BE49-F238E27FC236}">
                <a16:creationId xmlns:a16="http://schemas.microsoft.com/office/drawing/2014/main" id="{D3B6A5E8-A9C4-4876-D4CE-20DF747E6FFE}"/>
              </a:ext>
            </a:extLst>
          </p:cNvPr>
          <p:cNvSpPr/>
          <p:nvPr/>
        </p:nvSpPr>
        <p:spPr>
          <a:xfrm rot="5400000">
            <a:off x="3814411" y="2175315"/>
            <a:ext cx="4148489" cy="2897204"/>
          </a:xfrm>
          <a:prstGeom prst="flowChartManualOperati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66CC9-9994-5D8E-3A99-EE21EAFA5862}"/>
              </a:ext>
            </a:extLst>
          </p:cNvPr>
          <p:cNvCxnSpPr>
            <a:endCxn id="3" idx="2"/>
          </p:cNvCxnSpPr>
          <p:nvPr/>
        </p:nvCxnSpPr>
        <p:spPr>
          <a:xfrm>
            <a:off x="2733575" y="3623917"/>
            <a:ext cx="1706479" cy="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CF4705-291C-E2EB-24C3-6BB0D9D8A099}"/>
              </a:ext>
            </a:extLst>
          </p:cNvPr>
          <p:cNvCxnSpPr>
            <a:cxnSpLocks/>
          </p:cNvCxnSpPr>
          <p:nvPr/>
        </p:nvCxnSpPr>
        <p:spPr>
          <a:xfrm>
            <a:off x="7269279" y="1944302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B39E6B-BC83-B933-2D2A-D79310D88B81}"/>
              </a:ext>
            </a:extLst>
          </p:cNvPr>
          <p:cNvCxnSpPr>
            <a:cxnSpLocks/>
          </p:cNvCxnSpPr>
          <p:nvPr/>
        </p:nvCxnSpPr>
        <p:spPr>
          <a:xfrm>
            <a:off x="7269279" y="2443211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E0BC22-7D56-0EF8-1507-DAF6B0B5F088}"/>
              </a:ext>
            </a:extLst>
          </p:cNvPr>
          <p:cNvCxnSpPr>
            <a:cxnSpLocks/>
          </p:cNvCxnSpPr>
          <p:nvPr/>
        </p:nvCxnSpPr>
        <p:spPr>
          <a:xfrm>
            <a:off x="7269278" y="2932495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3C3AF7-84BE-99D2-E760-2ED41766265E}"/>
              </a:ext>
            </a:extLst>
          </p:cNvPr>
          <p:cNvCxnSpPr>
            <a:cxnSpLocks/>
          </p:cNvCxnSpPr>
          <p:nvPr/>
        </p:nvCxnSpPr>
        <p:spPr>
          <a:xfrm>
            <a:off x="7269277" y="3421779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685CE3-47DF-44A0-397A-BF00E0035AB4}"/>
              </a:ext>
            </a:extLst>
          </p:cNvPr>
          <p:cNvCxnSpPr>
            <a:cxnSpLocks/>
          </p:cNvCxnSpPr>
          <p:nvPr/>
        </p:nvCxnSpPr>
        <p:spPr>
          <a:xfrm>
            <a:off x="7269276" y="3911063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5B2AA7-BEDC-4049-15BC-4518BAA955C4}"/>
              </a:ext>
            </a:extLst>
          </p:cNvPr>
          <p:cNvCxnSpPr>
            <a:cxnSpLocks/>
          </p:cNvCxnSpPr>
          <p:nvPr/>
        </p:nvCxnSpPr>
        <p:spPr>
          <a:xfrm>
            <a:off x="7269275" y="4400347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E735BB-172C-E376-EBB3-FE8A99A24007}"/>
              </a:ext>
            </a:extLst>
          </p:cNvPr>
          <p:cNvCxnSpPr>
            <a:cxnSpLocks/>
          </p:cNvCxnSpPr>
          <p:nvPr/>
        </p:nvCxnSpPr>
        <p:spPr>
          <a:xfrm>
            <a:off x="7269274" y="4889631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68CE3B-BFD2-E0A0-FB14-8EA5D96BE6E1}"/>
              </a:ext>
            </a:extLst>
          </p:cNvPr>
          <p:cNvCxnSpPr>
            <a:cxnSpLocks/>
          </p:cNvCxnSpPr>
          <p:nvPr/>
        </p:nvCxnSpPr>
        <p:spPr>
          <a:xfrm>
            <a:off x="7269273" y="5378915"/>
            <a:ext cx="1768241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62AAFA-181B-D869-0486-57D35B3274DC}"/>
              </a:ext>
            </a:extLst>
          </p:cNvPr>
          <p:cNvCxnSpPr>
            <a:cxnSpLocks/>
          </p:cNvCxnSpPr>
          <p:nvPr/>
        </p:nvCxnSpPr>
        <p:spPr>
          <a:xfrm flipV="1">
            <a:off x="4995511" y="5017158"/>
            <a:ext cx="0" cy="723513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451CB0-3AFE-5F2D-8015-8F8E328C8000}"/>
              </a:ext>
            </a:extLst>
          </p:cNvPr>
          <p:cNvCxnSpPr>
            <a:cxnSpLocks/>
          </p:cNvCxnSpPr>
          <p:nvPr/>
        </p:nvCxnSpPr>
        <p:spPr>
          <a:xfrm flipV="1">
            <a:off x="5476774" y="5149490"/>
            <a:ext cx="0" cy="59118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DB211A-8362-1E98-0ACE-50D06F1DC0A2}"/>
              </a:ext>
            </a:extLst>
          </p:cNvPr>
          <p:cNvCxnSpPr>
            <a:cxnSpLocks/>
          </p:cNvCxnSpPr>
          <p:nvPr/>
        </p:nvCxnSpPr>
        <p:spPr>
          <a:xfrm flipV="1">
            <a:off x="5958037" y="5281822"/>
            <a:ext cx="0" cy="45884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C36F0D-6475-ED3F-CBA6-7041AEC9CC0D}"/>
              </a:ext>
            </a:extLst>
          </p:cNvPr>
          <p:cNvSpPr txBox="1"/>
          <p:nvPr/>
        </p:nvSpPr>
        <p:spPr>
          <a:xfrm>
            <a:off x="2994860" y="3162252"/>
            <a:ext cx="118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F55537-83CE-B50C-F142-E8D28F6D4D9D}"/>
              </a:ext>
            </a:extLst>
          </p:cNvPr>
          <p:cNvSpPr txBox="1"/>
          <p:nvPr/>
        </p:nvSpPr>
        <p:spPr>
          <a:xfrm>
            <a:off x="7497270" y="5817678"/>
            <a:ext cx="1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C870F1-726D-A0D2-BCDD-C90ED46D484B}"/>
              </a:ext>
            </a:extLst>
          </p:cNvPr>
          <p:cNvSpPr txBox="1"/>
          <p:nvPr/>
        </p:nvSpPr>
        <p:spPr>
          <a:xfrm>
            <a:off x="4467497" y="534235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24C730-4349-8860-D8A5-F61EB1189594}"/>
              </a:ext>
            </a:extLst>
          </p:cNvPr>
          <p:cNvSpPr txBox="1"/>
          <p:nvPr/>
        </p:nvSpPr>
        <p:spPr>
          <a:xfrm>
            <a:off x="4967295" y="5340353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184FF-A023-111F-6113-672EA98512F3}"/>
              </a:ext>
            </a:extLst>
          </p:cNvPr>
          <p:cNvSpPr txBox="1"/>
          <p:nvPr/>
        </p:nvSpPr>
        <p:spPr>
          <a:xfrm>
            <a:off x="5467093" y="5338352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72D47-697E-04D2-93DA-9604774B3C4C}"/>
              </a:ext>
            </a:extLst>
          </p:cNvPr>
          <p:cNvSpPr txBox="1"/>
          <p:nvPr/>
        </p:nvSpPr>
        <p:spPr>
          <a:xfrm>
            <a:off x="7853305" y="1486657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EA4981-9938-D8A1-AA2C-49D54CE9F615}"/>
              </a:ext>
            </a:extLst>
          </p:cNvPr>
          <p:cNvSpPr txBox="1"/>
          <p:nvPr/>
        </p:nvSpPr>
        <p:spPr>
          <a:xfrm>
            <a:off x="7853305" y="2024060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B18FEE-554F-E3DF-1CF9-5A4683CD24DE}"/>
              </a:ext>
            </a:extLst>
          </p:cNvPr>
          <p:cNvSpPr txBox="1"/>
          <p:nvPr/>
        </p:nvSpPr>
        <p:spPr>
          <a:xfrm>
            <a:off x="7853305" y="253210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966EF-7F29-ECF4-951E-5FC73F5758C8}"/>
              </a:ext>
            </a:extLst>
          </p:cNvPr>
          <p:cNvSpPr txBox="1"/>
          <p:nvPr/>
        </p:nvSpPr>
        <p:spPr>
          <a:xfrm>
            <a:off x="7853305" y="301352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63841-EB58-DB77-2E51-0CECCA093ABB}"/>
              </a:ext>
            </a:extLst>
          </p:cNvPr>
          <p:cNvSpPr txBox="1"/>
          <p:nvPr/>
        </p:nvSpPr>
        <p:spPr>
          <a:xfrm>
            <a:off x="7853305" y="3512446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4131E9-29DA-D211-E966-B637ABE1B014}"/>
              </a:ext>
            </a:extLst>
          </p:cNvPr>
          <p:cNvSpPr txBox="1"/>
          <p:nvPr/>
        </p:nvSpPr>
        <p:spPr>
          <a:xfrm>
            <a:off x="7853305" y="3999955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B0C2EB-8488-CA6C-B9F4-9662A58CF65C}"/>
              </a:ext>
            </a:extLst>
          </p:cNvPr>
          <p:cNvSpPr txBox="1"/>
          <p:nvPr/>
        </p:nvSpPr>
        <p:spPr>
          <a:xfrm>
            <a:off x="7853305" y="4498864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B6B80B-D5AC-ACEE-0503-0772651EEA33}"/>
              </a:ext>
            </a:extLst>
          </p:cNvPr>
          <p:cNvSpPr txBox="1"/>
          <p:nvPr/>
        </p:nvSpPr>
        <p:spPr>
          <a:xfrm>
            <a:off x="7853305" y="4950903"/>
            <a:ext cx="6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Y7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89257B-6842-CFD3-1513-76F2640A6A88}"/>
              </a:ext>
            </a:extLst>
          </p:cNvPr>
          <p:cNvCxnSpPr>
            <a:cxnSpLocks/>
          </p:cNvCxnSpPr>
          <p:nvPr/>
        </p:nvCxnSpPr>
        <p:spPr>
          <a:xfrm>
            <a:off x="4701339" y="3623917"/>
            <a:ext cx="2342442" cy="749073"/>
          </a:xfrm>
          <a:prstGeom prst="straightConnector1">
            <a:avLst/>
          </a:prstGeom>
          <a:ln w="38100">
            <a:solidFill>
              <a:schemeClr val="accent5"/>
            </a:solidFill>
            <a:prstDash val="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ne Wave Coloring Page - Ultra Coloring Pages">
            <a:extLst>
              <a:ext uri="{FF2B5EF4-FFF2-40B4-BE49-F238E27FC236}">
                <a16:creationId xmlns:a16="http://schemas.microsoft.com/office/drawing/2014/main" id="{5C84585B-2E96-7BD7-C8E2-2347E9741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12683"/>
          <a:stretch>
            <a:fillRect/>
          </a:stretch>
        </p:blipFill>
        <p:spPr bwMode="auto">
          <a:xfrm>
            <a:off x="874682" y="3387930"/>
            <a:ext cx="1858893" cy="4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ine Wave Coloring Page - Ultra Coloring Pages">
            <a:extLst>
              <a:ext uri="{FF2B5EF4-FFF2-40B4-BE49-F238E27FC236}">
                <a16:creationId xmlns:a16="http://schemas.microsoft.com/office/drawing/2014/main" id="{92AF7AD3-A25E-D289-4B3B-BF9B16E0A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12683"/>
          <a:stretch>
            <a:fillRect/>
          </a:stretch>
        </p:blipFill>
        <p:spPr bwMode="auto">
          <a:xfrm>
            <a:off x="8969528" y="4139412"/>
            <a:ext cx="1858893" cy="4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8C6E4E3-0B6B-4F85-6253-BAE1B6D6972D}"/>
              </a:ext>
            </a:extLst>
          </p:cNvPr>
          <p:cNvSpPr txBox="1"/>
          <p:nvPr/>
        </p:nvSpPr>
        <p:spPr>
          <a:xfrm>
            <a:off x="4803833" y="5740671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CAC3E5-054C-0776-A62D-E90766A6683C}"/>
              </a:ext>
            </a:extLst>
          </p:cNvPr>
          <p:cNvSpPr txBox="1"/>
          <p:nvPr/>
        </p:nvSpPr>
        <p:spPr>
          <a:xfrm>
            <a:off x="5293153" y="5740670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CDC028-B001-7927-917D-AD97465C50AC}"/>
              </a:ext>
            </a:extLst>
          </p:cNvPr>
          <p:cNvSpPr txBox="1"/>
          <p:nvPr/>
        </p:nvSpPr>
        <p:spPr>
          <a:xfrm>
            <a:off x="5782473" y="5740669"/>
            <a:ext cx="40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0199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2103</TotalTime>
  <Words>2176</Words>
  <Application>Microsoft Office PowerPoint</Application>
  <PresentationFormat>Widescreen</PresentationFormat>
  <Paragraphs>547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Google Sans</vt:lpstr>
      <vt:lpstr>Arial</vt:lpstr>
      <vt:lpstr>Calibri</vt:lpstr>
      <vt:lpstr>Cambria</vt:lpstr>
      <vt:lpstr>Cambria Math</vt:lpstr>
      <vt:lpstr>Canva Sans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RESISTANCE (Ron)</vt:lpstr>
      <vt:lpstr>ON RESISTANCE (Ron)</vt:lpstr>
      <vt:lpstr>ON RESISTANCE (Ron)</vt:lpstr>
      <vt:lpstr>ON RESISTANCE (Ron)</vt:lpstr>
      <vt:lpstr>ON RESISTANCE (Ron)</vt:lpstr>
      <vt:lpstr>ON RESISTANCE (Ron)</vt:lpstr>
      <vt:lpstr> </vt:lpstr>
      <vt:lpstr> </vt:lpstr>
      <vt:lpstr> </vt:lpstr>
      <vt:lpstr> </vt:lpstr>
      <vt:lpstr>POWER DISSIPATION</vt:lpstr>
      <vt:lpstr>POWER DISSIPATION</vt:lpstr>
      <vt:lpstr>POWER DISSIPATION</vt:lpstr>
      <vt:lpstr>SWITCHING ON TIME (Ton)</vt:lpstr>
      <vt:lpstr>SWITCHING ON TIME (Ton)</vt:lpstr>
      <vt:lpstr>CHARGE INJECTION</vt:lpstr>
      <vt:lpstr>CHARGE INJECTION</vt:lpstr>
      <vt:lpstr>CHARGE INJECTION</vt:lpstr>
      <vt:lpstr>CHARGE INJECTION</vt:lpstr>
      <vt:lpstr>CHARGE INJECTION</vt:lpstr>
      <vt:lpstr>BANDWIDTH</vt:lpstr>
      <vt:lpstr>BANDWIDTH</vt:lpstr>
      <vt:lpstr>BANDWIDTH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Sheikh Munim Hussain</dc:creator>
  <cp:lastModifiedBy>Nazmul Remon</cp:lastModifiedBy>
  <cp:revision>91</cp:revision>
  <cp:lastPrinted>2021-01-25T02:47:02Z</cp:lastPrinted>
  <dcterms:created xsi:type="dcterms:W3CDTF">2020-11-20T16:40:32Z</dcterms:created>
  <dcterms:modified xsi:type="dcterms:W3CDTF">2025-09-04T01:47:09Z</dcterms:modified>
</cp:coreProperties>
</file>